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9" r:id="rId3"/>
    <p:sldMasterId id="2147483711" r:id="rId4"/>
  </p:sldMasterIdLst>
  <p:notesMasterIdLst>
    <p:notesMasterId r:id="rId40"/>
  </p:notesMasterIdLst>
  <p:handoutMasterIdLst>
    <p:handoutMasterId r:id="rId41"/>
  </p:handoutMasterIdLst>
  <p:sldIdLst>
    <p:sldId id="257" r:id="rId5"/>
    <p:sldId id="577" r:id="rId6"/>
    <p:sldId id="512" r:id="rId7"/>
    <p:sldId id="747" r:id="rId8"/>
    <p:sldId id="560" r:id="rId9"/>
    <p:sldId id="470" r:id="rId10"/>
    <p:sldId id="471" r:id="rId11"/>
    <p:sldId id="605" r:id="rId12"/>
    <p:sldId id="746" r:id="rId13"/>
    <p:sldId id="743" r:id="rId14"/>
    <p:sldId id="745" r:id="rId15"/>
    <p:sldId id="748" r:id="rId16"/>
    <p:sldId id="749" r:id="rId17"/>
    <p:sldId id="750" r:id="rId18"/>
    <p:sldId id="751" r:id="rId19"/>
    <p:sldId id="755" r:id="rId20"/>
    <p:sldId id="752" r:id="rId21"/>
    <p:sldId id="753" r:id="rId22"/>
    <p:sldId id="568" r:id="rId23"/>
    <p:sldId id="376" r:id="rId24"/>
    <p:sldId id="571" r:id="rId25"/>
    <p:sldId id="463" r:id="rId26"/>
    <p:sldId id="480" r:id="rId27"/>
    <p:sldId id="479" r:id="rId28"/>
    <p:sldId id="547" r:id="rId29"/>
    <p:sldId id="549" r:id="rId30"/>
    <p:sldId id="481" r:id="rId31"/>
    <p:sldId id="610" r:id="rId32"/>
    <p:sldId id="754" r:id="rId33"/>
    <p:sldId id="611" r:id="rId34"/>
    <p:sldId id="614" r:id="rId35"/>
    <p:sldId id="626" r:id="rId36"/>
    <p:sldId id="660" r:id="rId37"/>
    <p:sldId id="667" r:id="rId38"/>
    <p:sldId id="270" r:id="rId39"/>
  </p:sldIdLst>
  <p:sldSz cx="12192000" cy="6858000"/>
  <p:notesSz cx="7026275" cy="9312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E0D6DF"/>
    <a:srgbClr val="6CA8E7"/>
    <a:srgbClr val="68A4E2"/>
    <a:srgbClr val="98999B"/>
    <a:srgbClr val="979554"/>
    <a:srgbClr val="393738"/>
    <a:srgbClr val="B4C3D9"/>
    <a:srgbClr val="1B1A05"/>
    <a:srgbClr val="010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6" autoAdjust="0"/>
    <p:restoredTop sz="75519" autoAdjust="0"/>
  </p:normalViewPr>
  <p:slideViewPr>
    <p:cSldViewPr>
      <p:cViewPr varScale="1">
        <p:scale>
          <a:sx n="92" d="100"/>
          <a:sy n="92" d="100"/>
        </p:scale>
        <p:origin x="-360" y="-120"/>
      </p:cViewPr>
      <p:guideLst>
        <p:guide orient="horz" pos="2160"/>
        <p:guide pos="3840"/>
      </p:guideLst>
    </p:cSldViewPr>
  </p:slideViewPr>
  <p:notesTextViewPr>
    <p:cViewPr>
      <p:scale>
        <a:sx n="1" d="1"/>
        <a:sy n="1" d="1"/>
      </p:scale>
      <p:origin x="0" y="0"/>
    </p:cViewPr>
  </p:notesTextViewPr>
  <p:sorterViewPr>
    <p:cViewPr>
      <p:scale>
        <a:sx n="55" d="100"/>
        <a:sy n="55" d="100"/>
      </p:scale>
      <p:origin x="0" y="-485"/>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410B4B5-6147-4D2D-B750-C8C8E84A8D63}"/>
              </a:ext>
            </a:extLst>
          </p:cNvPr>
          <p:cNvSpPr>
            <a:spLocks noGrp="1"/>
          </p:cNvSpPr>
          <p:nvPr>
            <p:ph type="hdr" sz="quarter"/>
          </p:nvPr>
        </p:nvSpPr>
        <p:spPr>
          <a:xfrm>
            <a:off x="0" y="0"/>
            <a:ext cx="3045485" cy="467186"/>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xmlns="" id="{B9729644-68F0-434A-8C4F-1E9B9FF4037A}"/>
              </a:ext>
            </a:extLst>
          </p:cNvPr>
          <p:cNvSpPr>
            <a:spLocks noGrp="1"/>
          </p:cNvSpPr>
          <p:nvPr>
            <p:ph type="dt" sz="quarter" idx="1"/>
          </p:nvPr>
        </p:nvSpPr>
        <p:spPr>
          <a:xfrm>
            <a:off x="3979150" y="0"/>
            <a:ext cx="3045485" cy="467186"/>
          </a:xfrm>
          <a:prstGeom prst="rect">
            <a:avLst/>
          </a:prstGeom>
        </p:spPr>
        <p:txBody>
          <a:bodyPr vert="horz" lIns="91440" tIns="45720" rIns="91440" bIns="45720" rtlCol="0"/>
          <a:lstStyle>
            <a:lvl1pPr algn="r">
              <a:defRPr sz="1200"/>
            </a:lvl1pPr>
          </a:lstStyle>
          <a:p>
            <a:fld id="{6A1DEC25-0077-4529-9CE5-0A59C435A35A}" type="datetimeFigureOut">
              <a:rPr lang="en-NZ" smtClean="0"/>
              <a:t>6/11/18</a:t>
            </a:fld>
            <a:endParaRPr lang="en-NZ"/>
          </a:p>
        </p:txBody>
      </p:sp>
      <p:sp>
        <p:nvSpPr>
          <p:cNvPr id="4" name="Footer Placeholder 3">
            <a:extLst>
              <a:ext uri="{FF2B5EF4-FFF2-40B4-BE49-F238E27FC236}">
                <a16:creationId xmlns:a16="http://schemas.microsoft.com/office/drawing/2014/main" xmlns="" id="{A6B7542F-316A-4F78-9550-E04FF3BCD23C}"/>
              </a:ext>
            </a:extLst>
          </p:cNvPr>
          <p:cNvSpPr>
            <a:spLocks noGrp="1"/>
          </p:cNvSpPr>
          <p:nvPr>
            <p:ph type="ftr" sz="quarter" idx="2"/>
          </p:nvPr>
        </p:nvSpPr>
        <p:spPr>
          <a:xfrm>
            <a:off x="0" y="8845089"/>
            <a:ext cx="3045485" cy="467186"/>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xmlns="" id="{4FBB158F-9796-4D5F-A70C-1837EE992D43}"/>
              </a:ext>
            </a:extLst>
          </p:cNvPr>
          <p:cNvSpPr>
            <a:spLocks noGrp="1"/>
          </p:cNvSpPr>
          <p:nvPr>
            <p:ph type="sldNum" sz="quarter" idx="3"/>
          </p:nvPr>
        </p:nvSpPr>
        <p:spPr>
          <a:xfrm>
            <a:off x="3979150" y="8845089"/>
            <a:ext cx="3045485" cy="467186"/>
          </a:xfrm>
          <a:prstGeom prst="rect">
            <a:avLst/>
          </a:prstGeom>
        </p:spPr>
        <p:txBody>
          <a:bodyPr vert="horz" lIns="91440" tIns="45720" rIns="91440" bIns="45720" rtlCol="0" anchor="b"/>
          <a:lstStyle>
            <a:lvl1pPr algn="r">
              <a:defRPr sz="1200"/>
            </a:lvl1pPr>
          </a:lstStyle>
          <a:p>
            <a:fld id="{584E7533-5BBB-475E-9A46-6FD68237A794}" type="slidenum">
              <a:rPr lang="en-NZ" smtClean="0"/>
              <a:t>‹#›</a:t>
            </a:fld>
            <a:endParaRPr lang="en-NZ"/>
          </a:p>
        </p:txBody>
      </p:sp>
    </p:spTree>
    <p:extLst>
      <p:ext uri="{BB962C8B-B14F-4D97-AF65-F5344CB8AC3E}">
        <p14:creationId xmlns:p14="http://schemas.microsoft.com/office/powerpoint/2010/main" val="1412998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719" cy="46561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NZ"/>
          </a:p>
        </p:txBody>
      </p:sp>
      <p:sp>
        <p:nvSpPr>
          <p:cNvPr id="3" name="Date Placeholder 2"/>
          <p:cNvSpPr>
            <a:spLocks noGrp="1"/>
          </p:cNvSpPr>
          <p:nvPr>
            <p:ph type="dt" idx="1"/>
          </p:nvPr>
        </p:nvSpPr>
        <p:spPr>
          <a:xfrm>
            <a:off x="3979931" y="0"/>
            <a:ext cx="3044719" cy="46561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EDD95DE-D760-4B09-8E4B-A67D9AAE35AB}" type="datetimeFigureOut">
              <a:rPr lang="en-NZ"/>
              <a:pPr>
                <a:defRPr/>
              </a:pPr>
              <a:t>6/11/18</a:t>
            </a:fld>
            <a:endParaRPr lang="en-NZ"/>
          </a:p>
        </p:txBody>
      </p:sp>
      <p:sp>
        <p:nvSpPr>
          <p:cNvPr id="4" name="Slide Image Placeholder 3"/>
          <p:cNvSpPr>
            <a:spLocks noGrp="1" noRot="1" noChangeAspect="1"/>
          </p:cNvSpPr>
          <p:nvPr>
            <p:ph type="sldImg" idx="2"/>
          </p:nvPr>
        </p:nvSpPr>
        <p:spPr>
          <a:xfrm>
            <a:off x="407988" y="698500"/>
            <a:ext cx="6210300" cy="3492500"/>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p:cNvSpPr>
            <a:spLocks noGrp="1"/>
          </p:cNvSpPr>
          <p:nvPr>
            <p:ph type="body" sz="quarter" idx="3"/>
          </p:nvPr>
        </p:nvSpPr>
        <p:spPr>
          <a:xfrm>
            <a:off x="702628" y="4423331"/>
            <a:ext cx="5621020" cy="419052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
        <p:nvSpPr>
          <p:cNvPr id="6" name="Footer Placeholder 5"/>
          <p:cNvSpPr>
            <a:spLocks noGrp="1"/>
          </p:cNvSpPr>
          <p:nvPr>
            <p:ph type="ftr" sz="quarter" idx="4"/>
          </p:nvPr>
        </p:nvSpPr>
        <p:spPr>
          <a:xfrm>
            <a:off x="1" y="8845045"/>
            <a:ext cx="3044719" cy="46561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NZ"/>
          </a:p>
        </p:txBody>
      </p:sp>
      <p:sp>
        <p:nvSpPr>
          <p:cNvPr id="7" name="Slide Number Placeholder 6"/>
          <p:cNvSpPr>
            <a:spLocks noGrp="1"/>
          </p:cNvSpPr>
          <p:nvPr>
            <p:ph type="sldNum" sz="quarter" idx="5"/>
          </p:nvPr>
        </p:nvSpPr>
        <p:spPr>
          <a:xfrm>
            <a:off x="3979931" y="8845045"/>
            <a:ext cx="3044719" cy="46561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889A9B13-440A-45EF-AC1E-BD06F0BF093B}" type="slidenum">
              <a:rPr lang="en-NZ"/>
              <a:pPr>
                <a:defRPr/>
              </a:pPr>
              <a:t>‹#›</a:t>
            </a:fld>
            <a:endParaRPr lang="en-NZ"/>
          </a:p>
        </p:txBody>
      </p:sp>
    </p:spTree>
    <p:extLst>
      <p:ext uri="{BB962C8B-B14F-4D97-AF65-F5344CB8AC3E}">
        <p14:creationId xmlns:p14="http://schemas.microsoft.com/office/powerpoint/2010/main" val="39712655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2</a:t>
            </a:fld>
            <a:endParaRPr lang="en-NZ"/>
          </a:p>
        </p:txBody>
      </p:sp>
    </p:spTree>
    <p:extLst>
      <p:ext uri="{BB962C8B-B14F-4D97-AF65-F5344CB8AC3E}">
        <p14:creationId xmlns:p14="http://schemas.microsoft.com/office/powerpoint/2010/main" val="1490966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17</a:t>
            </a:fld>
            <a:endParaRPr lang="en-NZ"/>
          </a:p>
        </p:txBody>
      </p:sp>
    </p:spTree>
    <p:extLst>
      <p:ext uri="{BB962C8B-B14F-4D97-AF65-F5344CB8AC3E}">
        <p14:creationId xmlns:p14="http://schemas.microsoft.com/office/powerpoint/2010/main" val="107803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2B428B9-0785-4A07-AFE1-188C29379D1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37141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2B428B9-0785-4A07-AFE1-188C29379D1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dirty="0"/>
              <a:t>For some lakes Egeria</a:t>
            </a:r>
            <a:r>
              <a:rPr lang="en-US" altLang="en-US" baseline="0" dirty="0"/>
              <a:t> might have invaded next.  Key to note that aquatic weeds have differing degree of impacts. </a:t>
            </a:r>
            <a:endParaRPr lang="en-US" altLang="en-US" dirty="0"/>
          </a:p>
        </p:txBody>
      </p:sp>
    </p:spTree>
    <p:extLst>
      <p:ext uri="{BB962C8B-B14F-4D97-AF65-F5344CB8AC3E}">
        <p14:creationId xmlns:p14="http://schemas.microsoft.com/office/powerpoint/2010/main" val="177194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2B428B9-0785-4A07-AFE1-188C29379D1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dirty="0"/>
              <a:t>Hornwort</a:t>
            </a:r>
            <a:r>
              <a:rPr lang="en-US" altLang="en-US" baseline="0" dirty="0"/>
              <a:t> first recorded in Lake </a:t>
            </a:r>
            <a:r>
              <a:rPr lang="en-US" altLang="en-US" baseline="0" dirty="0" err="1"/>
              <a:t>Tarawera</a:t>
            </a:r>
            <a:r>
              <a:rPr lang="en-US" altLang="en-US" baseline="0" dirty="0"/>
              <a:t> in 1988 and by mid 1990’s had spread around most of the lake and doubled the maximum depth of invasive plant growth. </a:t>
            </a:r>
            <a:r>
              <a:rPr lang="en-US" altLang="en-US" dirty="0"/>
              <a:t>By 2005 hornwort</a:t>
            </a:r>
            <a:r>
              <a:rPr lang="en-US" altLang="en-US" baseline="0" dirty="0"/>
              <a:t> was responsible for the widespread displacement of almost all former deep water charophyte meadows.</a:t>
            </a:r>
            <a:endParaRPr lang="en-US" altLang="en-US" dirty="0"/>
          </a:p>
        </p:txBody>
      </p:sp>
    </p:spTree>
    <p:extLst>
      <p:ext uri="{BB962C8B-B14F-4D97-AF65-F5344CB8AC3E}">
        <p14:creationId xmlns:p14="http://schemas.microsoft.com/office/powerpoint/2010/main" val="121527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AE0A4E-5BB4-46B9-B0D4-8176CBFC863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altLang="en-US" dirty="0"/>
              <a:t>[ As well as smothering out our native plant communities, dense invasive weed growth can restrict the movement of water, cause flooding, block irrigation and drinking water intakes, clog hydro dam intakes, destroy habitats for native fish and wildlife, decrease water quality and can restrict recreational activities such as boating, fishing and swimming. ]</a:t>
            </a:r>
            <a:endParaRPr lang="en-NZ" altLang="en-US" dirty="0"/>
          </a:p>
        </p:txBody>
      </p:sp>
    </p:spTree>
    <p:extLst>
      <p:ext uri="{BB962C8B-B14F-4D97-AF65-F5344CB8AC3E}">
        <p14:creationId xmlns:p14="http://schemas.microsoft.com/office/powerpoint/2010/main" val="71720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Large amounts of weed can restrict water movement</a:t>
            </a:r>
            <a:r>
              <a:rPr lang="en-NZ" sz="1200" baseline="0" dirty="0"/>
              <a:t> (cause flooding) and block irrigation and drinking water pumps.</a:t>
            </a:r>
            <a:endParaRPr lang="en-NZ"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841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Base of weed beds virtual deserts with highly flocculant sediment, too loose to support </a:t>
            </a:r>
            <a:r>
              <a:rPr lang="en-US" altLang="en-US" dirty="0" err="1"/>
              <a:t>fw</a:t>
            </a:r>
            <a:r>
              <a:rPr lang="en-US" altLang="en-US" dirty="0"/>
              <a:t> mussels or koura, deoxygenated especially during night. </a:t>
            </a:r>
            <a:endParaRPr lang="en-GB" altLang="en-US" dirty="0"/>
          </a:p>
          <a:p>
            <a:endParaRPr lang="en-NZ"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96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a:t>
            </a:r>
            <a:r>
              <a:rPr lang="en-NZ" baseline="0" dirty="0"/>
              <a:t> above the surface weeds can restrict recreational activities such as boating, fishing and swimming.</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00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868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Rotting</a:t>
            </a:r>
            <a:r>
              <a:rPr lang="en-NZ" sz="1200" baseline="0" dirty="0"/>
              <a:t> and smelling weed on the foreshore. Not how we want visitors and tourists to remember their visit to the lakes.  </a:t>
            </a:r>
            <a:endParaRPr lang="en-NZ"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35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There are ~ Twenty six turf</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species,</a:t>
            </a:r>
            <a:r>
              <a:rPr lang="en-NZ" sz="1200" kern="1200" baseline="0" dirty="0">
                <a:solidFill>
                  <a:schemeClr val="tx1"/>
                </a:solidFill>
                <a:effectLst/>
                <a:latin typeface="+mn-lt"/>
                <a:ea typeface="+mn-ea"/>
                <a:cs typeface="+mn-cs"/>
              </a:rPr>
              <a:t> all m</a:t>
            </a:r>
            <a:r>
              <a:rPr lang="en-NZ" sz="1200" kern="1200" dirty="0">
                <a:solidFill>
                  <a:schemeClr val="tx1"/>
                </a:solidFill>
                <a:effectLst/>
                <a:latin typeface="+mn-lt"/>
                <a:ea typeface="+mn-ea"/>
                <a:cs typeface="+mn-cs"/>
              </a:rPr>
              <a:t>orphologically similar</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knife, fork and spoon).</a:t>
            </a:r>
            <a:r>
              <a:rPr lang="en-NZ" sz="1200" kern="1200" baseline="0" dirty="0">
                <a:solidFill>
                  <a:schemeClr val="tx1"/>
                </a:solidFill>
                <a:effectLst/>
                <a:latin typeface="+mn-lt"/>
                <a:ea typeface="+mn-ea"/>
                <a:cs typeface="+mn-cs"/>
              </a:rPr>
              <a:t> Deborah </a:t>
            </a:r>
            <a:r>
              <a:rPr lang="en-NZ" sz="1200" kern="1200" baseline="0" dirty="0" err="1">
                <a:solidFill>
                  <a:schemeClr val="tx1"/>
                </a:solidFill>
                <a:effectLst/>
                <a:latin typeface="+mn-lt"/>
                <a:ea typeface="+mn-ea"/>
                <a:cs typeface="+mn-cs"/>
              </a:rPr>
              <a:t>Hofstra</a:t>
            </a:r>
            <a:r>
              <a:rPr lang="en-NZ" sz="1200" kern="1200" baseline="0" dirty="0">
                <a:solidFill>
                  <a:schemeClr val="tx1"/>
                </a:solidFill>
                <a:effectLst/>
                <a:latin typeface="+mn-lt"/>
                <a:ea typeface="+mn-ea"/>
                <a:cs typeface="+mn-cs"/>
              </a:rPr>
              <a:t> will be looking at this community in more detail.</a:t>
            </a:r>
          </a:p>
          <a:p>
            <a:r>
              <a:rPr lang="en-NZ" sz="1200" kern="1200" baseline="0" dirty="0">
                <a:solidFill>
                  <a:schemeClr val="tx1"/>
                </a:solidFill>
                <a:effectLst/>
                <a:latin typeface="+mn-lt"/>
                <a:ea typeface="+mn-ea"/>
                <a:cs typeface="+mn-cs"/>
              </a:rPr>
              <a:t>LMC forms a carpet that binds the sediment together and </a:t>
            </a:r>
            <a:r>
              <a:rPr lang="en-NZ" sz="1200" kern="1200" dirty="0">
                <a:solidFill>
                  <a:schemeClr val="tx1"/>
                </a:solidFill>
                <a:effectLst/>
                <a:latin typeface="+mn-lt"/>
                <a:ea typeface="+mn-ea"/>
                <a:cs typeface="+mn-cs"/>
              </a:rPr>
              <a:t>can tolerate short-term exposure out of the water that may result from changes in water level.</a:t>
            </a:r>
          </a:p>
          <a:p>
            <a:endParaRPr lang="en-NZ" dirty="0"/>
          </a:p>
        </p:txBody>
      </p:sp>
      <p:sp>
        <p:nvSpPr>
          <p:cNvPr id="4" name="Slide Number Placeholder 3"/>
          <p:cNvSpPr>
            <a:spLocks noGrp="1"/>
          </p:cNvSpPr>
          <p:nvPr>
            <p:ph type="sldNum" sz="quarter" idx="10"/>
          </p:nvPr>
        </p:nvSpPr>
        <p:spPr/>
        <p:txBody>
          <a:bodyPr/>
          <a:lstStyle/>
          <a:p>
            <a:fld id="{08744D36-7558-4FB6-AE5E-7926D6834CF2}" type="slidenum">
              <a:rPr lang="en-NZ" smtClean="0"/>
              <a:t>3</a:t>
            </a:fld>
            <a:endParaRPr lang="en-NZ"/>
          </a:p>
        </p:txBody>
      </p:sp>
    </p:spTree>
    <p:extLst>
      <p:ext uri="{BB962C8B-B14F-4D97-AF65-F5344CB8AC3E}">
        <p14:creationId xmlns:p14="http://schemas.microsoft.com/office/powerpoint/2010/main" val="250605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Rotting</a:t>
            </a:r>
            <a:r>
              <a:rPr lang="en-NZ" sz="1200" baseline="0" dirty="0"/>
              <a:t> and smelling weed on the foreshore. Not how we want visitors and tourists to remember their visit to the lakes.  </a:t>
            </a:r>
            <a:endParaRPr lang="en-NZ"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44D36-7558-4FB6-AE5E-7926D6834CF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47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32</a:t>
            </a:fld>
            <a:endParaRPr lang="en-NZ"/>
          </a:p>
        </p:txBody>
      </p:sp>
    </p:spTree>
    <p:extLst>
      <p:ext uri="{BB962C8B-B14F-4D97-AF65-F5344CB8AC3E}">
        <p14:creationId xmlns:p14="http://schemas.microsoft.com/office/powerpoint/2010/main" val="40598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8744D36-7558-4FB6-AE5E-7926D6834CF2}" type="slidenum">
              <a:rPr lang="en-NZ" smtClean="0"/>
              <a:t>5</a:t>
            </a:fld>
            <a:endParaRPr lang="en-NZ"/>
          </a:p>
        </p:txBody>
      </p:sp>
    </p:spTree>
    <p:extLst>
      <p:ext uri="{BB962C8B-B14F-4D97-AF65-F5344CB8AC3E}">
        <p14:creationId xmlns:p14="http://schemas.microsoft.com/office/powerpoint/2010/main" val="424497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NZ" sz="1200" kern="1200" dirty="0">
                <a:solidFill>
                  <a:schemeClr val="tx1"/>
                </a:solidFill>
                <a:effectLst/>
                <a:latin typeface="+mn-lt"/>
                <a:ea typeface="+mn-ea"/>
                <a:cs typeface="+mn-cs"/>
              </a:rPr>
              <a:t>Next (~1m) we will need to start swimming. Growing up towards the surface you will see some taller growing plants – our native tall plant community which includes</a:t>
            </a:r>
            <a:r>
              <a:rPr lang="en-NZ" sz="1200" kern="1200" baseline="0" dirty="0">
                <a:solidFill>
                  <a:schemeClr val="tx1"/>
                </a:solidFill>
                <a:effectLst/>
                <a:latin typeface="+mn-lt"/>
                <a:ea typeface="+mn-ea"/>
                <a:cs typeface="+mn-cs"/>
              </a:rPr>
              <a:t> the Milfoil and </a:t>
            </a:r>
            <a:r>
              <a:rPr lang="en-NZ" sz="1200" kern="1200" baseline="0" dirty="0" err="1">
                <a:solidFill>
                  <a:schemeClr val="tx1"/>
                </a:solidFill>
                <a:effectLst/>
                <a:latin typeface="+mn-lt"/>
                <a:ea typeface="+mn-ea"/>
                <a:cs typeface="+mn-cs"/>
              </a:rPr>
              <a:t>Potamogeton</a:t>
            </a:r>
            <a:r>
              <a:rPr lang="en-NZ" sz="1200" kern="1200" baseline="0" dirty="0">
                <a:solidFill>
                  <a:schemeClr val="tx1"/>
                </a:solidFill>
                <a:effectLst/>
                <a:latin typeface="+mn-lt"/>
                <a:ea typeface="+mn-ea"/>
                <a:cs typeface="+mn-cs"/>
              </a:rPr>
              <a:t> species</a:t>
            </a:r>
            <a:r>
              <a:rPr lang="en-NZ" sz="1200" kern="1200" dirty="0">
                <a:solidFill>
                  <a:schemeClr val="tx1"/>
                </a:solidFill>
                <a:effectLst/>
                <a:latin typeface="+mn-lt"/>
                <a:ea typeface="+mn-ea"/>
                <a:cs typeface="+mn-cs"/>
              </a:rPr>
              <a:t>. Note these</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tall native plants are not problematic, will often be growing among other plants (turf or charophyte communities),</a:t>
            </a:r>
            <a:r>
              <a:rPr lang="en-NZ" sz="1200" kern="1200" baseline="0" dirty="0">
                <a:solidFill>
                  <a:schemeClr val="tx1"/>
                </a:solidFill>
                <a:effectLst/>
                <a:latin typeface="+mn-lt"/>
                <a:ea typeface="+mn-ea"/>
                <a:cs typeface="+mn-cs"/>
              </a:rPr>
              <a:t> have an open density and allow high light penetration. </a:t>
            </a:r>
            <a:endParaRPr lang="en-NZ" altLang="en-US" dirty="0"/>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33FAA6-2F0F-43AA-92D2-A05D3F9473CA}" type="slidenum">
              <a:rPr lang="en-GB" altLang="en-US" smtClean="0"/>
              <a:pPr/>
              <a:t>6</a:t>
            </a:fld>
            <a:endParaRPr lang="en-GB" altLang="en-US"/>
          </a:p>
        </p:txBody>
      </p:sp>
    </p:spTree>
    <p:extLst>
      <p:ext uri="{BB962C8B-B14F-4D97-AF65-F5344CB8AC3E}">
        <p14:creationId xmlns:p14="http://schemas.microsoft.com/office/powerpoint/2010/main" val="411018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959105-899A-4ECB-9E81-9848C97EF9B8}" type="slidenum">
              <a:rPr lang="en-GB" altLang="en-US" smtClean="0"/>
              <a:pPr/>
              <a:t>7</a:t>
            </a:fld>
            <a:endParaRPr lang="en-GB"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r>
              <a:rPr lang="en-US" altLang="en-US" dirty="0"/>
              <a:t>S</a:t>
            </a:r>
            <a:r>
              <a:rPr lang="en-NZ" sz="1200" kern="1200" dirty="0" err="1">
                <a:solidFill>
                  <a:schemeClr val="tx1"/>
                </a:solidFill>
                <a:effectLst/>
                <a:latin typeface="+mn-lt"/>
                <a:ea typeface="+mn-ea"/>
                <a:cs typeface="+mn-cs"/>
              </a:rPr>
              <a:t>wimming</a:t>
            </a:r>
            <a:r>
              <a:rPr lang="en-NZ" sz="1200" kern="1200" dirty="0">
                <a:solidFill>
                  <a:schemeClr val="tx1"/>
                </a:solidFill>
                <a:effectLst/>
                <a:latin typeface="+mn-lt"/>
                <a:ea typeface="+mn-ea"/>
                <a:cs typeface="+mn-cs"/>
              </a:rPr>
              <a:t> further down the depth profile we will find the charophytes. Charophytes are in fact macro-algae and are closely related</a:t>
            </a:r>
            <a:r>
              <a:rPr lang="en-NZ" sz="1200" kern="1200" baseline="0" dirty="0">
                <a:solidFill>
                  <a:schemeClr val="tx1"/>
                </a:solidFill>
                <a:effectLst/>
                <a:latin typeface="+mn-lt"/>
                <a:ea typeface="+mn-ea"/>
                <a:cs typeface="+mn-cs"/>
              </a:rPr>
              <a:t> to land plants. </a:t>
            </a:r>
            <a:r>
              <a:rPr lang="en-NZ" sz="1200" kern="1200" baseline="0">
                <a:solidFill>
                  <a:schemeClr val="tx1"/>
                </a:solidFill>
                <a:effectLst/>
                <a:latin typeface="+mn-lt"/>
                <a:ea typeface="+mn-ea"/>
                <a:cs typeface="+mn-cs"/>
              </a:rPr>
              <a:t>They</a:t>
            </a:r>
            <a:r>
              <a:rPr lang="en-NZ" sz="1200" kern="1200">
                <a:solidFill>
                  <a:schemeClr val="tx1"/>
                </a:solidFill>
                <a:effectLst/>
                <a:latin typeface="+mn-lt"/>
                <a:ea typeface="+mn-ea"/>
                <a:cs typeface="+mn-cs"/>
              </a:rPr>
              <a:t> form attractive dense meadows, up to 1 m high </a:t>
            </a:r>
            <a:r>
              <a:rPr lang="en-NZ" sz="1200" kern="1200" dirty="0">
                <a:solidFill>
                  <a:schemeClr val="tx1"/>
                </a:solidFill>
                <a:effectLst/>
                <a:latin typeface="+mn-lt"/>
                <a:ea typeface="+mn-ea"/>
                <a:cs typeface="+mn-cs"/>
              </a:rPr>
              <a:t>and are a very important plant community in lake ecosystems</a:t>
            </a:r>
            <a:r>
              <a:rPr lang="en-US" altLang="en-US" baseline="0"/>
              <a:t>.</a:t>
            </a:r>
            <a:endParaRPr lang="en-US" altLang="en-US" baseline="0" dirty="0"/>
          </a:p>
          <a:p>
            <a:endParaRPr lang="en-US" altLang="en-US" dirty="0"/>
          </a:p>
        </p:txBody>
      </p:sp>
    </p:spTree>
    <p:extLst>
      <p:ext uri="{BB962C8B-B14F-4D97-AF65-F5344CB8AC3E}">
        <p14:creationId xmlns:p14="http://schemas.microsoft.com/office/powerpoint/2010/main" val="172963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LakeSPI</a:t>
            </a:r>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9</a:t>
            </a:fld>
            <a:endParaRPr lang="en-NZ"/>
          </a:p>
        </p:txBody>
      </p:sp>
    </p:spTree>
    <p:extLst>
      <p:ext uri="{BB962C8B-B14F-4D97-AF65-F5344CB8AC3E}">
        <p14:creationId xmlns:p14="http://schemas.microsoft.com/office/powerpoint/2010/main" val="123205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10</a:t>
            </a:fld>
            <a:endParaRPr lang="en-NZ"/>
          </a:p>
        </p:txBody>
      </p:sp>
    </p:spTree>
    <p:extLst>
      <p:ext uri="{BB962C8B-B14F-4D97-AF65-F5344CB8AC3E}">
        <p14:creationId xmlns:p14="http://schemas.microsoft.com/office/powerpoint/2010/main" val="149440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15</a:t>
            </a:fld>
            <a:endParaRPr lang="en-NZ"/>
          </a:p>
        </p:txBody>
      </p:sp>
    </p:spTree>
    <p:extLst>
      <p:ext uri="{BB962C8B-B14F-4D97-AF65-F5344CB8AC3E}">
        <p14:creationId xmlns:p14="http://schemas.microsoft.com/office/powerpoint/2010/main" val="407956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889A9B13-440A-45EF-AC1E-BD06F0BF093B}" type="slidenum">
              <a:rPr lang="en-NZ" smtClean="0"/>
              <a:pPr>
                <a:defRPr/>
              </a:pPr>
              <a:t>16</a:t>
            </a:fld>
            <a:endParaRPr lang="en-NZ"/>
          </a:p>
        </p:txBody>
      </p:sp>
    </p:spTree>
    <p:extLst>
      <p:ext uri="{BB962C8B-B14F-4D97-AF65-F5344CB8AC3E}">
        <p14:creationId xmlns:p14="http://schemas.microsoft.com/office/powerpoint/2010/main" val="3726737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lvl1pPr>
              <a:defRPr/>
            </a:lvl1pPr>
          </a:lstStyle>
          <a:p>
            <a:pPr>
              <a:defRPr/>
            </a:pPr>
            <a:fld id="{22A5C46C-3E9D-48F8-8176-832E1631EC1E}" type="datetimeFigureOut">
              <a:rPr lang="en-NZ"/>
              <a:pPr>
                <a:defRPr/>
              </a:pPr>
              <a:t>6/11/18</a:t>
            </a:fld>
            <a:endParaRPr lang="en-NZ"/>
          </a:p>
        </p:txBody>
      </p:sp>
      <p:sp>
        <p:nvSpPr>
          <p:cNvPr id="10" name="Footer Placeholder 4"/>
          <p:cNvSpPr>
            <a:spLocks noGrp="1"/>
          </p:cNvSpPr>
          <p:nvPr>
            <p:ph type="ftr" sz="quarter" idx="11"/>
          </p:nvPr>
        </p:nvSpPr>
        <p:spPr/>
        <p:txBody>
          <a:bodyPr/>
          <a:lstStyle>
            <a:lvl1pPr>
              <a:defRPr/>
            </a:lvl1pPr>
          </a:lstStyle>
          <a:p>
            <a:pPr>
              <a:defRPr/>
            </a:pPr>
            <a:endParaRPr lang="en-NZ"/>
          </a:p>
        </p:txBody>
      </p:sp>
      <p:sp>
        <p:nvSpPr>
          <p:cNvPr id="11" name="Slide Number Placeholder 5"/>
          <p:cNvSpPr>
            <a:spLocks noGrp="1"/>
          </p:cNvSpPr>
          <p:nvPr>
            <p:ph type="sldNum" sz="quarter" idx="12"/>
          </p:nvPr>
        </p:nvSpPr>
        <p:spPr/>
        <p:txBody>
          <a:bodyPr/>
          <a:lstStyle>
            <a:lvl1pPr>
              <a:defRPr/>
            </a:lvl1pPr>
          </a:lstStyle>
          <a:p>
            <a:pPr>
              <a:defRPr/>
            </a:pPr>
            <a:fld id="{5C8887B0-5D95-4518-8118-D7C65065986E}" type="slidenum">
              <a:rPr lang="en-NZ"/>
              <a:pPr>
                <a:defRPr/>
              </a:pPr>
              <a:t>‹#›</a:t>
            </a:fld>
            <a:endParaRPr lang="en-NZ"/>
          </a:p>
        </p:txBody>
      </p:sp>
      <p:sp>
        <p:nvSpPr>
          <p:cNvPr id="7" name="Rectangle 3"/>
          <p:cNvSpPr>
            <a:spLocks noChangeArrowheads="1"/>
          </p:cNvSpPr>
          <p:nvPr userDrawn="1"/>
        </p:nvSpPr>
        <p:spPr bwMode="auto">
          <a:xfrm>
            <a:off x="152400" y="981076"/>
            <a:ext cx="5750984" cy="461963"/>
          </a:xfrm>
          <a:prstGeom prst="rect">
            <a:avLst/>
          </a:prstGeom>
          <a:noFill/>
          <a:ln w="9525">
            <a:noFill/>
            <a:miter lim="800000"/>
            <a:headEnd/>
            <a:tailEnd/>
          </a:ln>
        </p:spPr>
        <p:txBody>
          <a:bodyPr>
            <a:spAutoFit/>
          </a:bodyPr>
          <a:lstStyle/>
          <a:p>
            <a:pPr>
              <a:buFontTx/>
              <a:buChar char="•"/>
              <a:tabLst>
                <a:tab pos="381000" algn="l"/>
              </a:tabLst>
            </a:pPr>
            <a:endParaRPr lang="en-US" sz="1200">
              <a:solidFill>
                <a:srgbClr val="002060"/>
              </a:solidFill>
            </a:endParaRPr>
          </a:p>
          <a:p>
            <a:pPr>
              <a:tabLst>
                <a:tab pos="381000" algn="l"/>
              </a:tabLst>
            </a:pPr>
            <a:endParaRPr lang="en-US" sz="1200">
              <a:solidFill>
                <a:srgbClr val="002060"/>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25" r="12893"/>
          <a:stretch/>
        </p:blipFill>
        <p:spPr>
          <a:xfrm>
            <a:off x="1" y="2730476"/>
            <a:ext cx="2307580" cy="1488742"/>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5225"/>
            <a:ext cx="2307579" cy="1355221"/>
          </a:xfrm>
          <a:prstGeom prst="rect">
            <a:avLst/>
          </a:prstGeom>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200472"/>
            <a:ext cx="2307580" cy="1298014"/>
          </a:xfrm>
          <a:prstGeom prst="rect">
            <a:avLst/>
          </a:prstGeom>
        </p:spPr>
      </p:pic>
      <p:pic>
        <p:nvPicPr>
          <p:cNvPr id="29" name="Picture 28"/>
          <p:cNvPicPr>
            <a:picLocks noChangeAspect="1"/>
          </p:cNvPicPr>
          <p:nvPr userDrawn="1"/>
        </p:nvPicPr>
        <p:blipFill rotWithShape="1">
          <a:blip r:embed="rId5" cstate="print">
            <a:extLst>
              <a:ext uri="{28A0092B-C50C-407E-A947-70E740481C1C}">
                <a14:useLocalDpi xmlns:a14="http://schemas.microsoft.com/office/drawing/2010/main" val="0"/>
              </a:ext>
            </a:extLst>
          </a:blip>
          <a:srcRect r="6126"/>
          <a:stretch/>
        </p:blipFill>
        <p:spPr>
          <a:xfrm>
            <a:off x="2" y="1339997"/>
            <a:ext cx="2307577" cy="1409083"/>
          </a:xfrm>
          <a:prstGeom prst="rect">
            <a:avLst/>
          </a:prstGeom>
        </p:spPr>
      </p:pic>
      <p:pic>
        <p:nvPicPr>
          <p:cNvPr id="30" name="Picture 29" descr="O:\BSPB102\Working\Deb photos for poster for ddorf\IMG_0061RotomahanaLl.JPG"/>
          <p:cNvPicPr>
            <a:picLocks noChangeAspect="1" noChangeArrowheads="1"/>
          </p:cNvPicPr>
          <p:nvPr userDrawn="1"/>
        </p:nvPicPr>
        <p:blipFill>
          <a:blip r:embed="rId6"/>
          <a:srcRect/>
          <a:stretch>
            <a:fillRect/>
          </a:stretch>
        </p:blipFill>
        <p:spPr bwMode="auto">
          <a:xfrm>
            <a:off x="0" y="5498486"/>
            <a:ext cx="2307579" cy="136718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BD6EB7B4-8DDA-4904-9343-581A74AFAB6E}" type="datetimeFigureOut">
              <a:rPr lang="en-NZ"/>
              <a:pPr>
                <a:defRPr/>
              </a:pPr>
              <a:t>6/11/18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27CCBC25-727F-4D60-93ED-604916FBDCAE}" type="slidenum">
              <a:rPr lang="en-NZ"/>
              <a:pPr>
                <a:defRPr/>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59C522CD-4263-4B49-8D07-55E3C7FA59F3}" type="datetimeFigureOut">
              <a:rPr lang="en-NZ"/>
              <a:pPr>
                <a:defRPr/>
              </a:pPr>
              <a:t>6/11/18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0F22D8AC-A008-49D3-A396-D87B3CD3E745}" type="slidenum">
              <a:rPr lang="en-NZ"/>
              <a:pPr>
                <a:defRPr/>
              </a:pPr>
              <a:t>‹#›</a:t>
            </a:fld>
            <a:endParaRPr lang="en-N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2798" y="4485094"/>
            <a:ext cx="6643294" cy="636951"/>
          </a:xfrm>
        </p:spPr>
        <p:txBody>
          <a:bodyPr>
            <a:noAutofit/>
          </a:bodyPr>
          <a:lstStyle>
            <a:lvl1pPr>
              <a:defRPr sz="40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5146479"/>
            <a:ext cx="6673850" cy="1000125"/>
          </a:xfrm>
        </p:spPr>
        <p:txBody>
          <a:bodyPr>
            <a:normAutofit/>
          </a:bodyPr>
          <a:lstStyle>
            <a:lvl1pPr marL="0" indent="0">
              <a:buNone/>
              <a:defRPr sz="20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90547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47314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26899315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4E748B1-7603-4094-9D32-8C19A29670B6}"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93C2B8-8821-46BF-9F42-D87E524C7FD7}" type="slidenum">
              <a:rPr lang="en-NZ" smtClean="0"/>
              <a:t>‹#›</a:t>
            </a:fld>
            <a:endParaRPr lang="en-NZ"/>
          </a:p>
        </p:txBody>
      </p:sp>
    </p:spTree>
    <p:extLst>
      <p:ext uri="{BB962C8B-B14F-4D97-AF65-F5344CB8AC3E}">
        <p14:creationId xmlns:p14="http://schemas.microsoft.com/office/powerpoint/2010/main" val="260859798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954017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14907763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NZ"/>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373293298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NZ"/>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60283048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6F01462F-078D-4015-A844-94E292020A56}" type="datetimeFigureOut">
              <a:rPr lang="en-NZ"/>
              <a:pPr>
                <a:defRPr/>
              </a:pPr>
              <a:t>6/11/18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064DE92F-83DE-4705-820A-7570007DD1F1}" type="slidenum">
              <a:rPr lang="en-NZ"/>
              <a:pPr>
                <a:defRPr/>
              </a:pPr>
              <a:t>‹#›</a:t>
            </a:fld>
            <a:endParaRPr lang="en-N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NZ"/>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362749952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20888662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63131972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0880550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67090383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0904149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4E748B1-7603-4094-9D32-8C19A29670B6}"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93C2B8-8821-46BF-9F42-D87E524C7FD7}" type="slidenum">
              <a:rPr lang="en-NZ" smtClean="0"/>
              <a:t>‹#›</a:t>
            </a:fld>
            <a:endParaRPr lang="en-NZ"/>
          </a:p>
        </p:txBody>
      </p:sp>
    </p:spTree>
    <p:extLst>
      <p:ext uri="{BB962C8B-B14F-4D97-AF65-F5344CB8AC3E}">
        <p14:creationId xmlns:p14="http://schemas.microsoft.com/office/powerpoint/2010/main" val="374749262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88977433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171950432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NZ"/>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8112942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1BB120-3B6C-4C41-8118-1072C31828BC}" type="datetimeFigureOut">
              <a:rPr lang="en-NZ"/>
              <a:pPr>
                <a:defRPr/>
              </a:pPr>
              <a:t>6/11/18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2DD2AC79-B19B-47D4-81C4-5215360C740C}" type="slidenum">
              <a:rPr lang="en-NZ"/>
              <a:pPr>
                <a:defRPr/>
              </a:pPr>
              <a:t>‹#›</a:t>
            </a:fld>
            <a:endParaRPr lang="en-N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NZ"/>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190979774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NZ"/>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22180680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334847790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0551639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418005137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A7D575B-6669-4ADD-B2F7-F3BB013698AE}" type="datetimeFigureOut">
              <a:rPr lang="en-NZ" smtClean="0"/>
              <a:t>6/11/18</a:t>
            </a:fld>
            <a:endParaRPr lang="en-NZ"/>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A0E3BD-4E84-48CE-A32E-97BBCC57A338}" type="slidenum">
              <a:rPr lang="en-NZ" smtClean="0"/>
              <a:t>‹#›</a:t>
            </a:fld>
            <a:endParaRPr lang="en-NZ"/>
          </a:p>
        </p:txBody>
      </p:sp>
    </p:spTree>
    <p:extLst>
      <p:ext uri="{BB962C8B-B14F-4D97-AF65-F5344CB8AC3E}">
        <p14:creationId xmlns:p14="http://schemas.microsoft.com/office/powerpoint/2010/main" val="154732421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A84DF48-EBF8-4B8F-9FFE-E0886367715E}" type="datetimeFigureOut">
              <a:rPr lang="en-NZ" smtClean="0"/>
              <a:t>6/11/18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3479916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NZ"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p:cNvSpPr>
            <a:spLocks noGrp="1"/>
          </p:cNvSpPr>
          <p:nvPr>
            <p:ph type="dt" sz="half" idx="10"/>
          </p:nvPr>
        </p:nvSpPr>
        <p:spPr/>
        <p:txBody>
          <a:bodyPr/>
          <a:lstStyle/>
          <a:p>
            <a:fld id="{9A84DF48-EBF8-4B8F-9FFE-E0886367715E}" type="datetimeFigureOut">
              <a:rPr lang="en-NZ" smtClean="0"/>
              <a:t>6/11/18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6174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84DF48-EBF8-4B8F-9FFE-E0886367715E}" type="datetimeFigureOut">
              <a:rPr lang="en-NZ" smtClean="0"/>
              <a:t>6/11/18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3762204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A84DF48-EBF8-4B8F-9FFE-E0886367715E}" type="datetimeFigureOut">
              <a:rPr lang="en-NZ" smtClean="0"/>
              <a:t>6/11/18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83981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p:cNvSpPr>
            <a:spLocks noGrp="1"/>
          </p:cNvSpPr>
          <p:nvPr>
            <p:ph type="dt" sz="half" idx="10"/>
          </p:nvPr>
        </p:nvSpPr>
        <p:spPr/>
        <p:txBody>
          <a:bodyPr/>
          <a:lstStyle>
            <a:lvl1pPr>
              <a:defRPr/>
            </a:lvl1pPr>
          </a:lstStyle>
          <a:p>
            <a:pPr>
              <a:defRPr/>
            </a:pPr>
            <a:fld id="{518A015B-1344-45A5-86AC-960B4D08E76D}" type="datetimeFigureOut">
              <a:rPr lang="en-NZ"/>
              <a:pPr>
                <a:defRPr/>
              </a:pPr>
              <a:t>6/11/18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56FD4549-DF69-4153-8163-6B20B3407A00}" type="slidenum">
              <a:rPr lang="en-NZ"/>
              <a:pPr>
                <a:defRPr/>
              </a:pPr>
              <a:t>‹#›</a:t>
            </a:fld>
            <a:endParaRPr lang="en-N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A84DF48-EBF8-4B8F-9FFE-E0886367715E}" type="datetimeFigureOut">
              <a:rPr lang="en-NZ" smtClean="0"/>
              <a:t>6/11/18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62439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A84DF48-EBF8-4B8F-9FFE-E0886367715E}" type="datetimeFigureOut">
              <a:rPr lang="en-NZ" smtClean="0"/>
              <a:t>6/11/18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41185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DF48-EBF8-4B8F-9FFE-E0886367715E}" type="datetimeFigureOut">
              <a:rPr lang="en-NZ" smtClean="0"/>
              <a:t>6/11/18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758255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84DF48-EBF8-4B8F-9FFE-E0886367715E}" type="datetimeFigureOut">
              <a:rPr lang="en-NZ" smtClean="0"/>
              <a:t>6/11/18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3574767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84DF48-EBF8-4B8F-9FFE-E0886367715E}" type="datetimeFigureOut">
              <a:rPr lang="en-NZ" smtClean="0"/>
              <a:t>6/11/18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721979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A84DF48-EBF8-4B8F-9FFE-E0886367715E}" type="datetimeFigureOut">
              <a:rPr lang="en-NZ" smtClean="0"/>
              <a:t>6/11/18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1990352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A84DF48-EBF8-4B8F-9FFE-E0886367715E}" type="datetimeFigureOut">
              <a:rPr lang="en-NZ" smtClean="0"/>
              <a:t>6/11/18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679C72-26E3-447E-BDBD-C567078BC9F5}" type="slidenum">
              <a:rPr lang="en-NZ" smtClean="0"/>
              <a:t>‹#›</a:t>
            </a:fld>
            <a:endParaRPr lang="en-NZ"/>
          </a:p>
        </p:txBody>
      </p:sp>
    </p:spTree>
    <p:extLst>
      <p:ext uri="{BB962C8B-B14F-4D97-AF65-F5344CB8AC3E}">
        <p14:creationId xmlns:p14="http://schemas.microsoft.com/office/powerpoint/2010/main" val="407439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p:txBody>
          <a:bodyPr/>
          <a:lstStyle>
            <a:lvl1pPr>
              <a:defRPr/>
            </a:lvl1pPr>
          </a:lstStyle>
          <a:p>
            <a:pPr>
              <a:defRPr/>
            </a:pPr>
            <a:fld id="{B05335FB-4595-4120-8023-E02839176AF8}" type="datetimeFigureOut">
              <a:rPr lang="en-NZ"/>
              <a:pPr>
                <a:defRPr/>
              </a:pPr>
              <a:t>6/11/18</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B0C7DC76-D5E0-4F8D-881A-69D14323F1CE}" type="slidenum">
              <a:rPr lang="en-NZ"/>
              <a:pPr>
                <a:defRPr/>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025CD0A0-EF95-42FA-B42B-E866586ABFF5}" type="datetimeFigureOut">
              <a:rPr lang="en-NZ"/>
              <a:pPr>
                <a:defRPr/>
              </a:pPr>
              <a:t>6/11/18</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65F9A6D7-07D9-46F6-86FD-A911E5A95F38}" type="slidenum">
              <a:rPr lang="en-NZ"/>
              <a:pPr>
                <a:defRPr/>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4C597E-3157-43AD-9E67-0C32C1323388}" type="datetimeFigureOut">
              <a:rPr lang="en-NZ"/>
              <a:pPr>
                <a:defRPr/>
              </a:pPr>
              <a:t>6/11/18</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457C3F7A-88CF-495E-98B5-5D607F4DF586}" type="slidenum">
              <a:rPr lang="en-NZ"/>
              <a:pPr>
                <a:defRPr/>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3C4D0-F301-4230-8E9B-33751FB56046}" type="datetimeFigureOut">
              <a:rPr lang="en-NZ"/>
              <a:pPr>
                <a:defRPr/>
              </a:pPr>
              <a:t>6/11/18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DF42AE59-3ACF-411F-9C0B-70A2D0758F85}" type="slidenum">
              <a:rPr lang="en-NZ"/>
              <a:pPr>
                <a:defRPr/>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4FEBE9-C75E-40C9-94EC-2AB75B58DECC}" type="datetimeFigureOut">
              <a:rPr lang="en-NZ"/>
              <a:pPr>
                <a:defRPr/>
              </a:pPr>
              <a:t>6/11/18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82DEE9CF-6E36-4433-8E0D-BCE5EC986FC0}" type="slidenum">
              <a:rPr lang="en-NZ"/>
              <a:pPr>
                <a:defRPr/>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9.jp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0.jp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155D904-C0CF-43D3-BD5E-78D53E062CE8}" type="datetimeFigureOut">
              <a:rPr lang="en-NZ"/>
              <a:pPr>
                <a:defRPr/>
              </a:pPr>
              <a:t>6/11/18</a:t>
            </a:fld>
            <a:endParaRPr lang="en-NZ"/>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NZ"/>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C8EF3BF-0890-453D-8419-1621664D4483}"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3" r:id="rId12"/>
    <p:sldLayoutId id="214748372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838200" y="1825625"/>
            <a:ext cx="10515600" cy="34984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 y="-357"/>
            <a:ext cx="12191993" cy="685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35135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838200" y="1825625"/>
            <a:ext cx="10515600" cy="34984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 y="-358"/>
            <a:ext cx="12191994" cy="6858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00471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5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4DF48-EBF8-4B8F-9FFE-E0886367715E}" type="datetimeFigureOut">
              <a:rPr lang="en-NZ" smtClean="0"/>
              <a:t>6/11/18</a:t>
            </a:fld>
            <a:endParaRPr lang="en-NZ"/>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79C72-26E3-447E-BDBD-C567078BC9F5}" type="slidenum">
              <a:rPr lang="en-NZ" smtClean="0"/>
              <a:t>‹#›</a:t>
            </a:fld>
            <a:endParaRPr lang="en-NZ"/>
          </a:p>
        </p:txBody>
      </p:sp>
    </p:spTree>
    <p:extLst>
      <p:ext uri="{BB962C8B-B14F-4D97-AF65-F5344CB8AC3E}">
        <p14:creationId xmlns:p14="http://schemas.microsoft.com/office/powerpoint/2010/main" val="106980382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jpe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 Id="rId3" Type="http://schemas.openxmlformats.org/officeDocument/2006/relationships/image" Target="../media/image38.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1" Type="http://schemas.openxmlformats.org/officeDocument/2006/relationships/vmlDrawing" Target="../drawings/vmlDrawing1.vml"/><Relationship Id="rId2"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98" y="4485094"/>
            <a:ext cx="7501910" cy="636951"/>
          </a:xfrm>
        </p:spPr>
        <p:txBody>
          <a:bodyPr/>
          <a:lstStyle/>
          <a:p>
            <a:r>
              <a:rPr lang="en-NZ" dirty="0"/>
              <a:t>Invasive pests in the Rotorua lakes</a:t>
            </a:r>
          </a:p>
        </p:txBody>
      </p:sp>
      <p:sp>
        <p:nvSpPr>
          <p:cNvPr id="3" name="Text Placeholder 2"/>
          <p:cNvSpPr>
            <a:spLocks noGrp="1"/>
          </p:cNvSpPr>
          <p:nvPr>
            <p:ph type="body" sz="quarter" idx="10"/>
          </p:nvPr>
        </p:nvSpPr>
        <p:spPr>
          <a:xfrm>
            <a:off x="492798" y="5511567"/>
            <a:ext cx="6671394" cy="374978"/>
          </a:xfrm>
        </p:spPr>
        <p:txBody>
          <a:bodyPr>
            <a:normAutofit lnSpcReduction="10000"/>
          </a:bodyPr>
          <a:lstStyle/>
          <a:p>
            <a:r>
              <a:rPr lang="en-NZ" dirty="0"/>
              <a:t>Paul Champion and Tracey Burton</a:t>
            </a:r>
          </a:p>
        </p:txBody>
      </p:sp>
    </p:spTree>
    <p:extLst>
      <p:ext uri="{BB962C8B-B14F-4D97-AF65-F5344CB8AC3E}">
        <p14:creationId xmlns:p14="http://schemas.microsoft.com/office/powerpoint/2010/main" val="2806106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1. 	</a:t>
            </a:r>
            <a:r>
              <a:rPr lang="en-US" sz="6400" dirty="0">
                <a:solidFill>
                  <a:schemeClr val="bg1"/>
                </a:solidFill>
              </a:rPr>
              <a:t>Rotorua</a:t>
            </a:r>
            <a:r>
              <a:rPr lang="en-US" sz="6500" dirty="0">
                <a:solidFill>
                  <a:schemeClr val="bg1"/>
                </a:solidFill>
              </a:rPr>
              <a:t> lakes: pre-invasion</a:t>
            </a:r>
          </a:p>
          <a:p>
            <a:endParaRPr lang="en-US" sz="3600" dirty="0">
              <a:solidFill>
                <a:schemeClr val="bg1"/>
              </a:solidFill>
            </a:endParaRPr>
          </a:p>
        </p:txBody>
      </p:sp>
      <p:sp>
        <p:nvSpPr>
          <p:cNvPr id="2" name="TextBox 1">
            <a:extLst>
              <a:ext uri="{FF2B5EF4-FFF2-40B4-BE49-F238E27FC236}">
                <a16:creationId xmlns:a16="http://schemas.microsoft.com/office/drawing/2014/main" xmlns="" id="{31CA2D7F-653E-4732-8166-13A21E070B47}"/>
              </a:ext>
            </a:extLst>
          </p:cNvPr>
          <p:cNvSpPr txBox="1"/>
          <p:nvPr/>
        </p:nvSpPr>
        <p:spPr>
          <a:xfrm>
            <a:off x="839416" y="6021288"/>
            <a:ext cx="10576934" cy="523220"/>
          </a:xfrm>
          <a:prstGeom prst="rect">
            <a:avLst/>
          </a:prstGeom>
          <a:noFill/>
        </p:spPr>
        <p:txBody>
          <a:bodyPr wrap="none" rtlCol="0">
            <a:spAutoFit/>
          </a:bodyPr>
          <a:lstStyle/>
          <a:p>
            <a:r>
              <a:rPr lang="en-US" sz="2800" dirty="0"/>
              <a:t>K</a:t>
            </a:r>
            <a:r>
              <a:rPr lang="en-NZ" sz="2800" dirty="0"/>
              <a:t>ō</a:t>
            </a:r>
            <a:r>
              <a:rPr lang="en-US" sz="2800" dirty="0" err="1"/>
              <a:t>aro</a:t>
            </a:r>
            <a:r>
              <a:rPr lang="en-US" sz="2800" dirty="0"/>
              <a:t>				</a:t>
            </a:r>
            <a:r>
              <a:rPr lang="en-NZ" sz="2800" dirty="0" err="1"/>
              <a:t>Kākahi</a:t>
            </a:r>
            <a:r>
              <a:rPr lang="en-US" sz="2800" dirty="0"/>
              <a:t>				K</a:t>
            </a:r>
            <a:r>
              <a:rPr lang="en-NZ" sz="2800" dirty="0"/>
              <a:t>ō</a:t>
            </a:r>
            <a:r>
              <a:rPr lang="en-US" sz="2800" dirty="0" err="1"/>
              <a:t>ura</a:t>
            </a:r>
            <a:endParaRPr lang="en-NZ" sz="2800" dirty="0"/>
          </a:p>
        </p:txBody>
      </p:sp>
      <p:pic>
        <p:nvPicPr>
          <p:cNvPr id="6" name="Picture 4" descr="Koura">
            <a:extLst>
              <a:ext uri="{FF2B5EF4-FFF2-40B4-BE49-F238E27FC236}">
                <a16:creationId xmlns:a16="http://schemas.microsoft.com/office/drawing/2014/main" xmlns="" id="{46231EED-5463-4694-A4C3-93DC44786F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6096" y="2510238"/>
            <a:ext cx="3503712" cy="2630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National\Projects\BOP04224\Working\Rotorua BS surv\IMG_0025.JPG">
            <a:extLst>
              <a:ext uri="{FF2B5EF4-FFF2-40B4-BE49-F238E27FC236}">
                <a16:creationId xmlns:a16="http://schemas.microsoft.com/office/drawing/2014/main" xmlns="" id="{09E9451E-3CDE-477A-A3A7-528D3DB4C0DC}"/>
              </a:ext>
            </a:extLst>
          </p:cNvPr>
          <p:cNvPicPr/>
          <p:nvPr/>
        </p:nvPicPr>
        <p:blipFill rotWithShape="1">
          <a:blip r:embed="rId4" cstate="print">
            <a:extLst>
              <a:ext uri="{28A0092B-C50C-407E-A947-70E740481C1C}">
                <a14:useLocalDpi xmlns:a14="http://schemas.microsoft.com/office/drawing/2010/main"/>
              </a:ext>
            </a:extLst>
          </a:blip>
          <a:srcRect l="46151" t="48950" r="26687" b="9024"/>
          <a:stretch/>
        </p:blipFill>
        <p:spPr bwMode="auto">
          <a:xfrm>
            <a:off x="5209807" y="2492678"/>
            <a:ext cx="3061532" cy="2661620"/>
          </a:xfrm>
          <a:prstGeom prst="rect">
            <a:avLst/>
          </a:prstGeom>
          <a:noFill/>
          <a:ln>
            <a:noFill/>
          </a:ln>
        </p:spPr>
      </p:pic>
      <p:pic>
        <p:nvPicPr>
          <p:cNvPr id="9" name="Picture 8">
            <a:extLst>
              <a:ext uri="{FF2B5EF4-FFF2-40B4-BE49-F238E27FC236}">
                <a16:creationId xmlns:a16="http://schemas.microsoft.com/office/drawing/2014/main" xmlns="" id="{6C0D5ED4-2308-42FC-BE8C-645E0EE1961C}"/>
              </a:ext>
            </a:extLst>
          </p:cNvPr>
          <p:cNvPicPr>
            <a:picLocks noChangeAspect="1"/>
          </p:cNvPicPr>
          <p:nvPr/>
        </p:nvPicPr>
        <p:blipFill>
          <a:blip r:embed="rId5"/>
          <a:stretch>
            <a:fillRect/>
          </a:stretch>
        </p:blipFill>
        <p:spPr>
          <a:xfrm>
            <a:off x="222550" y="2885276"/>
            <a:ext cx="4762500" cy="1876425"/>
          </a:xfrm>
          <a:prstGeom prst="rect">
            <a:avLst/>
          </a:prstGeom>
        </p:spPr>
      </p:pic>
    </p:spTree>
    <p:extLst>
      <p:ext uri="{BB962C8B-B14F-4D97-AF65-F5344CB8AC3E}">
        <p14:creationId xmlns:p14="http://schemas.microsoft.com/office/powerpoint/2010/main" val="284739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56FDC-B8E9-435D-B2CA-89AA43203A2F}"/>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pic>
        <p:nvPicPr>
          <p:cNvPr id="3" name="Picture 2">
            <a:extLst>
              <a:ext uri="{FF2B5EF4-FFF2-40B4-BE49-F238E27FC236}">
                <a16:creationId xmlns:a16="http://schemas.microsoft.com/office/drawing/2014/main" xmlns="" id="{9E58D68D-B516-456F-A729-AE120C37D3A0}"/>
              </a:ext>
            </a:extLst>
          </p:cNvPr>
          <p:cNvPicPr/>
          <p:nvPr/>
        </p:nvPicPr>
        <p:blipFill>
          <a:blip r:embed="rId2">
            <a:extLst>
              <a:ext uri="{28A0092B-C50C-407E-A947-70E740481C1C}">
                <a14:useLocalDpi xmlns:a14="http://schemas.microsoft.com/office/drawing/2010/main"/>
              </a:ext>
            </a:extLst>
          </a:blip>
          <a:stretch>
            <a:fillRect/>
          </a:stretch>
        </p:blipFill>
        <p:spPr>
          <a:xfrm>
            <a:off x="191344" y="1988840"/>
            <a:ext cx="3909060" cy="3342005"/>
          </a:xfrm>
          <a:prstGeom prst="rect">
            <a:avLst/>
          </a:prstGeom>
        </p:spPr>
      </p:pic>
      <p:pic>
        <p:nvPicPr>
          <p:cNvPr id="4" name="Picture 3" descr="http://www.biolib.cz/IMG/GAL/162998.jpg">
            <a:extLst>
              <a:ext uri="{FF2B5EF4-FFF2-40B4-BE49-F238E27FC236}">
                <a16:creationId xmlns:a16="http://schemas.microsoft.com/office/drawing/2014/main" xmlns="" id="{A0808AA3-291E-4912-B340-BF446D4A731A}"/>
              </a:ext>
            </a:extLst>
          </p:cNvPr>
          <p:cNvPicPr/>
          <p:nvPr/>
        </p:nvPicPr>
        <p:blipFill rotWithShape="1">
          <a:blip r:embed="rId3" cstate="print">
            <a:extLst>
              <a:ext uri="{28A0092B-C50C-407E-A947-70E740481C1C}">
                <a14:useLocalDpi xmlns:a14="http://schemas.microsoft.com/office/drawing/2010/main"/>
              </a:ext>
            </a:extLst>
          </a:blip>
          <a:srcRect l="16854" t="15450" r="11179" b="9254"/>
          <a:stretch/>
        </p:blipFill>
        <p:spPr bwMode="auto">
          <a:xfrm>
            <a:off x="4295800" y="1988840"/>
            <a:ext cx="3909060" cy="3342005"/>
          </a:xfrm>
          <a:prstGeom prst="rect">
            <a:avLst/>
          </a:prstGeom>
          <a:noFill/>
          <a:ln>
            <a:noFill/>
          </a:ln>
          <a:extLst>
            <a:ext uri="{53640926-AAD7-44d8-BBD7-CCE9431645EC}">
              <a14:shadowObscured xmlns:a14="http://schemas.microsoft.com/office/drawing/2010/main"/>
            </a:ext>
          </a:extLst>
        </p:spPr>
      </p:pic>
      <p:pic>
        <p:nvPicPr>
          <p:cNvPr id="5" name="Picture 4" descr="&lt;strong&gt;Caption:&lt;/strong&gt; Nymphoides geminata&lt;br /&gt;&lt;strong&gt;Photographer:&lt;/strong&gt; Department of Conservation  - BIOWEB database">
            <a:extLst>
              <a:ext uri="{FF2B5EF4-FFF2-40B4-BE49-F238E27FC236}">
                <a16:creationId xmlns:a16="http://schemas.microsoft.com/office/drawing/2014/main" xmlns="" id="{2ED04763-F6A8-4726-88D1-A8560E7FE9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0256" y="1988840"/>
            <a:ext cx="3312368" cy="3342005"/>
          </a:xfrm>
          <a:prstGeom prst="rect">
            <a:avLst/>
          </a:prstGeom>
          <a:noFill/>
          <a:ln>
            <a:noFill/>
          </a:ln>
        </p:spPr>
      </p:pic>
      <p:sp>
        <p:nvSpPr>
          <p:cNvPr id="6" name="TextBox 5">
            <a:extLst>
              <a:ext uri="{FF2B5EF4-FFF2-40B4-BE49-F238E27FC236}">
                <a16:creationId xmlns:a16="http://schemas.microsoft.com/office/drawing/2014/main" xmlns="" id="{0DC05382-021A-4BAB-BB06-84D66E741D25}"/>
              </a:ext>
            </a:extLst>
          </p:cNvPr>
          <p:cNvSpPr txBox="1"/>
          <p:nvPr/>
        </p:nvSpPr>
        <p:spPr>
          <a:xfrm>
            <a:off x="191344" y="6021288"/>
            <a:ext cx="11717128" cy="523220"/>
          </a:xfrm>
          <a:prstGeom prst="rect">
            <a:avLst/>
          </a:prstGeom>
          <a:noFill/>
        </p:spPr>
        <p:txBody>
          <a:bodyPr wrap="square" rtlCol="0">
            <a:spAutoFit/>
          </a:bodyPr>
          <a:lstStyle/>
          <a:p>
            <a:r>
              <a:rPr lang="en-US" sz="2800" dirty="0"/>
              <a:t>Water hyacinth (1950)       Water poppy (1976)	</a:t>
            </a:r>
            <a:r>
              <a:rPr lang="en-US" sz="2800" dirty="0" err="1"/>
              <a:t>Marshwort</a:t>
            </a:r>
            <a:r>
              <a:rPr lang="en-US" sz="2800" dirty="0"/>
              <a:t> (1981)</a:t>
            </a:r>
            <a:endParaRPr lang="en-NZ" sz="2800" dirty="0"/>
          </a:p>
        </p:txBody>
      </p:sp>
    </p:spTree>
    <p:extLst>
      <p:ext uri="{BB962C8B-B14F-4D97-AF65-F5344CB8AC3E}">
        <p14:creationId xmlns:p14="http://schemas.microsoft.com/office/powerpoint/2010/main" val="2302311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56FDC-B8E9-435D-B2CA-89AA43203A2F}"/>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pic>
        <p:nvPicPr>
          <p:cNvPr id="7" name="Picture 9" descr="R:\General-Archive\Aquatic Plants\a SORTED PHOTOS\Algae\1waternet RW.jpg">
            <a:extLst>
              <a:ext uri="{FF2B5EF4-FFF2-40B4-BE49-F238E27FC236}">
                <a16:creationId xmlns:a16="http://schemas.microsoft.com/office/drawing/2014/main" xmlns="" id="{5A5410C4-58C4-4806-9077-D504F3FE0C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488" y="1366670"/>
            <a:ext cx="9175371" cy="4717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AA206FA-56AB-48A1-8916-8BA8FF139E1F}"/>
              </a:ext>
            </a:extLst>
          </p:cNvPr>
          <p:cNvSpPr txBox="1"/>
          <p:nvPr/>
        </p:nvSpPr>
        <p:spPr>
          <a:xfrm>
            <a:off x="2207568" y="6253618"/>
            <a:ext cx="9871777" cy="461665"/>
          </a:xfrm>
          <a:prstGeom prst="rect">
            <a:avLst/>
          </a:prstGeom>
          <a:noFill/>
        </p:spPr>
        <p:txBody>
          <a:bodyPr wrap="square" rtlCol="0">
            <a:spAutoFit/>
          </a:bodyPr>
          <a:lstStyle/>
          <a:p>
            <a:r>
              <a:rPr lang="en-US" sz="2400" dirty="0"/>
              <a:t>Water net (</a:t>
            </a:r>
            <a:r>
              <a:rPr lang="en-US" sz="2400" i="1" dirty="0" err="1"/>
              <a:t>Hydrodictyon</a:t>
            </a:r>
            <a:r>
              <a:rPr lang="en-US" sz="2400" i="1" dirty="0"/>
              <a:t> </a:t>
            </a:r>
            <a:r>
              <a:rPr lang="en-US" sz="2400" i="1" dirty="0" err="1"/>
              <a:t>reticulatum</a:t>
            </a:r>
            <a:r>
              <a:rPr lang="en-US" sz="2400" dirty="0"/>
              <a:t>)</a:t>
            </a:r>
            <a:r>
              <a:rPr lang="en-US" sz="2400" i="1" dirty="0"/>
              <a:t> </a:t>
            </a:r>
            <a:r>
              <a:rPr lang="en-US" sz="2400" dirty="0"/>
              <a:t>(1989) 		         </a:t>
            </a:r>
            <a:endParaRPr lang="en-NZ" sz="2400" dirty="0"/>
          </a:p>
        </p:txBody>
      </p:sp>
    </p:spTree>
    <p:extLst>
      <p:ext uri="{BB962C8B-B14F-4D97-AF65-F5344CB8AC3E}">
        <p14:creationId xmlns:p14="http://schemas.microsoft.com/office/powerpoint/2010/main" val="315888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56FDC-B8E9-435D-B2CA-89AA43203A2F}"/>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sp>
        <p:nvSpPr>
          <p:cNvPr id="6" name="TextBox 5">
            <a:extLst>
              <a:ext uri="{FF2B5EF4-FFF2-40B4-BE49-F238E27FC236}">
                <a16:creationId xmlns:a16="http://schemas.microsoft.com/office/drawing/2014/main" xmlns="" id="{0DC05382-021A-4BAB-BB06-84D66E741D25}"/>
              </a:ext>
            </a:extLst>
          </p:cNvPr>
          <p:cNvSpPr txBox="1"/>
          <p:nvPr/>
        </p:nvSpPr>
        <p:spPr>
          <a:xfrm>
            <a:off x="2279576" y="6093296"/>
            <a:ext cx="8856984" cy="523220"/>
          </a:xfrm>
          <a:prstGeom prst="rect">
            <a:avLst/>
          </a:prstGeom>
          <a:noFill/>
        </p:spPr>
        <p:txBody>
          <a:bodyPr wrap="square" rtlCol="0">
            <a:spAutoFit/>
          </a:bodyPr>
          <a:lstStyle/>
          <a:p>
            <a:r>
              <a:rPr lang="en-US" sz="2800" dirty="0"/>
              <a:t>Elodea			                   Lagarosiphon</a:t>
            </a:r>
            <a:endParaRPr lang="en-NZ" sz="2800" dirty="0"/>
          </a:p>
        </p:txBody>
      </p:sp>
      <p:pic>
        <p:nvPicPr>
          <p:cNvPr id="9" name="Picture 8" descr="A close up of a green field&#10;&#10;Description generated with very high confidence">
            <a:extLst>
              <a:ext uri="{FF2B5EF4-FFF2-40B4-BE49-F238E27FC236}">
                <a16:creationId xmlns:a16="http://schemas.microsoft.com/office/drawing/2014/main" xmlns="" id="{5FCBEC60-32C0-4DFD-A018-1CDD1DD8EEE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82572" y="1628800"/>
            <a:ext cx="5731510" cy="4298950"/>
          </a:xfrm>
          <a:prstGeom prst="rect">
            <a:avLst/>
          </a:prstGeom>
        </p:spPr>
      </p:pic>
      <p:pic>
        <p:nvPicPr>
          <p:cNvPr id="10" name="Picture 1">
            <a:extLst>
              <a:ext uri="{FF2B5EF4-FFF2-40B4-BE49-F238E27FC236}">
                <a16:creationId xmlns:a16="http://schemas.microsoft.com/office/drawing/2014/main" xmlns="" id="{3D6BFEB9-5091-4FF2-9F8B-1E28E28E4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915" y="1628800"/>
            <a:ext cx="5731933"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202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56FDC-B8E9-435D-B2CA-89AA43203A2F}"/>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sp>
        <p:nvSpPr>
          <p:cNvPr id="6" name="TextBox 5">
            <a:extLst>
              <a:ext uri="{FF2B5EF4-FFF2-40B4-BE49-F238E27FC236}">
                <a16:creationId xmlns:a16="http://schemas.microsoft.com/office/drawing/2014/main" xmlns="" id="{0DC05382-021A-4BAB-BB06-84D66E741D25}"/>
              </a:ext>
            </a:extLst>
          </p:cNvPr>
          <p:cNvSpPr txBox="1"/>
          <p:nvPr/>
        </p:nvSpPr>
        <p:spPr>
          <a:xfrm>
            <a:off x="2279576" y="6093296"/>
            <a:ext cx="8856984" cy="523220"/>
          </a:xfrm>
          <a:prstGeom prst="rect">
            <a:avLst/>
          </a:prstGeom>
          <a:noFill/>
        </p:spPr>
        <p:txBody>
          <a:bodyPr wrap="square" rtlCol="0">
            <a:spAutoFit/>
          </a:bodyPr>
          <a:lstStyle/>
          <a:p>
            <a:r>
              <a:rPr lang="en-US" sz="2800" dirty="0"/>
              <a:t>Egeria			                        Hornwort</a:t>
            </a:r>
            <a:endParaRPr lang="en-NZ" sz="2800" dirty="0"/>
          </a:p>
        </p:txBody>
      </p:sp>
      <p:pic>
        <p:nvPicPr>
          <p:cNvPr id="7" name="Picture 6" descr="R:\National\Projects\BOP09201\Working\Photos\Okataina hornwort\DSC_0048hornwort Cd  invading Ec and Lm Okataina April 2010 RW.JPG">
            <a:extLst>
              <a:ext uri="{FF2B5EF4-FFF2-40B4-BE49-F238E27FC236}">
                <a16:creationId xmlns:a16="http://schemas.microsoft.com/office/drawing/2014/main" xmlns="" id="{A9178B17-172D-45D2-9A32-ABC0AD83AAA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2024" y="1667007"/>
            <a:ext cx="5568315" cy="3727450"/>
          </a:xfrm>
          <a:prstGeom prst="rect">
            <a:avLst/>
          </a:prstGeom>
          <a:noFill/>
          <a:ln>
            <a:noFill/>
          </a:ln>
        </p:spPr>
      </p:pic>
      <p:pic>
        <p:nvPicPr>
          <p:cNvPr id="8" name="Picture 7" descr="A close up of a green field with trees in the background&#10;&#10;Description generated with high confidence">
            <a:extLst>
              <a:ext uri="{FF2B5EF4-FFF2-40B4-BE49-F238E27FC236}">
                <a16:creationId xmlns:a16="http://schemas.microsoft.com/office/drawing/2014/main" xmlns="" id="{6396899E-4106-4EC9-A251-9208EB6557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8159" y="1667007"/>
            <a:ext cx="5568315" cy="3727450"/>
          </a:xfrm>
          <a:prstGeom prst="rect">
            <a:avLst/>
          </a:prstGeom>
        </p:spPr>
      </p:pic>
    </p:spTree>
    <p:extLst>
      <p:ext uri="{BB962C8B-B14F-4D97-AF65-F5344CB8AC3E}">
        <p14:creationId xmlns:p14="http://schemas.microsoft.com/office/powerpoint/2010/main" val="420215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7BA68AC-41FA-4372-8C85-239E5C5436B4}"/>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sp>
        <p:nvSpPr>
          <p:cNvPr id="4" name="TextBox 3">
            <a:extLst>
              <a:ext uri="{FF2B5EF4-FFF2-40B4-BE49-F238E27FC236}">
                <a16:creationId xmlns:a16="http://schemas.microsoft.com/office/drawing/2014/main" xmlns="" id="{FD51D244-09AB-4770-B6F6-827661A6F5FE}"/>
              </a:ext>
            </a:extLst>
          </p:cNvPr>
          <p:cNvSpPr txBox="1"/>
          <p:nvPr/>
        </p:nvSpPr>
        <p:spPr>
          <a:xfrm>
            <a:off x="2423592" y="5903893"/>
            <a:ext cx="8856984" cy="954107"/>
          </a:xfrm>
          <a:prstGeom prst="rect">
            <a:avLst/>
          </a:prstGeom>
          <a:noFill/>
        </p:spPr>
        <p:txBody>
          <a:bodyPr wrap="square" rtlCol="0">
            <a:spAutoFit/>
          </a:bodyPr>
          <a:lstStyle/>
          <a:p>
            <a:r>
              <a:rPr lang="en-US" sz="2800" dirty="0"/>
              <a:t>Salmonids					Goldfish				</a:t>
            </a:r>
            <a:endParaRPr lang="en-NZ" sz="2800" dirty="0"/>
          </a:p>
        </p:txBody>
      </p:sp>
      <p:sp>
        <p:nvSpPr>
          <p:cNvPr id="5" name="AutoShape 2" descr="https://atlas.niwa.co.nz/login/getImage?aid=11579&amp;imageid=251704&amp;cxs=AZ_11&amp;aid=11579">
            <a:extLst>
              <a:ext uri="{FF2B5EF4-FFF2-40B4-BE49-F238E27FC236}">
                <a16:creationId xmlns:a16="http://schemas.microsoft.com/office/drawing/2014/main" xmlns="" id="{F013D058-1B55-4C32-9E01-6B9D97B74B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6" name="Picture 5">
            <a:extLst>
              <a:ext uri="{FF2B5EF4-FFF2-40B4-BE49-F238E27FC236}">
                <a16:creationId xmlns:a16="http://schemas.microsoft.com/office/drawing/2014/main" xmlns="" id="{574BCEA9-9DFC-41F3-B0A4-F50102915551}"/>
              </a:ext>
            </a:extLst>
          </p:cNvPr>
          <p:cNvPicPr>
            <a:picLocks noChangeAspect="1"/>
          </p:cNvPicPr>
          <p:nvPr/>
        </p:nvPicPr>
        <p:blipFill>
          <a:blip r:embed="rId3"/>
          <a:stretch>
            <a:fillRect/>
          </a:stretch>
        </p:blipFill>
        <p:spPr>
          <a:xfrm>
            <a:off x="1127448" y="2165859"/>
            <a:ext cx="4464496" cy="3348372"/>
          </a:xfrm>
          <a:prstGeom prst="rect">
            <a:avLst/>
          </a:prstGeom>
        </p:spPr>
      </p:pic>
      <p:pic>
        <p:nvPicPr>
          <p:cNvPr id="8" name="Picture 7">
            <a:extLst>
              <a:ext uri="{FF2B5EF4-FFF2-40B4-BE49-F238E27FC236}">
                <a16:creationId xmlns:a16="http://schemas.microsoft.com/office/drawing/2014/main" xmlns="" id="{2FADB021-97D4-41F6-9A0D-E743A1BC03C4}"/>
              </a:ext>
            </a:extLst>
          </p:cNvPr>
          <p:cNvPicPr>
            <a:picLocks noChangeAspect="1"/>
          </p:cNvPicPr>
          <p:nvPr/>
        </p:nvPicPr>
        <p:blipFill>
          <a:blip r:embed="rId4"/>
          <a:stretch>
            <a:fillRect/>
          </a:stretch>
        </p:blipFill>
        <p:spPr>
          <a:xfrm>
            <a:off x="6600056" y="2132856"/>
            <a:ext cx="4762500" cy="3381375"/>
          </a:xfrm>
          <a:prstGeom prst="rect">
            <a:avLst/>
          </a:prstGeom>
        </p:spPr>
      </p:pic>
    </p:spTree>
    <p:extLst>
      <p:ext uri="{BB962C8B-B14F-4D97-AF65-F5344CB8AC3E}">
        <p14:creationId xmlns:p14="http://schemas.microsoft.com/office/powerpoint/2010/main" val="227251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7BA68AC-41FA-4372-8C85-239E5C5436B4}"/>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sp>
        <p:nvSpPr>
          <p:cNvPr id="4" name="TextBox 3">
            <a:extLst>
              <a:ext uri="{FF2B5EF4-FFF2-40B4-BE49-F238E27FC236}">
                <a16:creationId xmlns:a16="http://schemas.microsoft.com/office/drawing/2014/main" xmlns="" id="{FD51D244-09AB-4770-B6F6-827661A6F5FE}"/>
              </a:ext>
            </a:extLst>
          </p:cNvPr>
          <p:cNvSpPr txBox="1"/>
          <p:nvPr/>
        </p:nvSpPr>
        <p:spPr>
          <a:xfrm>
            <a:off x="2081736" y="5873851"/>
            <a:ext cx="8856984" cy="954107"/>
          </a:xfrm>
          <a:prstGeom prst="rect">
            <a:avLst/>
          </a:prstGeom>
          <a:noFill/>
        </p:spPr>
        <p:txBody>
          <a:bodyPr wrap="square" rtlCol="0">
            <a:spAutoFit/>
          </a:bodyPr>
          <a:lstStyle/>
          <a:p>
            <a:r>
              <a:rPr lang="en-US" sz="2800" dirty="0"/>
              <a:t>Gambusia					  Ear pond snail				</a:t>
            </a:r>
            <a:endParaRPr lang="en-NZ" sz="2800" dirty="0"/>
          </a:p>
        </p:txBody>
      </p:sp>
      <p:sp>
        <p:nvSpPr>
          <p:cNvPr id="5" name="AutoShape 2" descr="https://atlas.niwa.co.nz/login/getImage?aid=11579&amp;imageid=251704&amp;cxs=AZ_11&amp;aid=11579">
            <a:extLst>
              <a:ext uri="{FF2B5EF4-FFF2-40B4-BE49-F238E27FC236}">
                <a16:creationId xmlns:a16="http://schemas.microsoft.com/office/drawing/2014/main" xmlns="" id="{F013D058-1B55-4C32-9E01-6B9D97B74B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2" name="Picture 1">
            <a:extLst>
              <a:ext uri="{FF2B5EF4-FFF2-40B4-BE49-F238E27FC236}">
                <a16:creationId xmlns:a16="http://schemas.microsoft.com/office/drawing/2014/main" xmlns="" id="{DB5F2F28-AC73-49F1-A1D7-BB61A31086E1}"/>
              </a:ext>
            </a:extLst>
          </p:cNvPr>
          <p:cNvPicPr>
            <a:picLocks noChangeAspect="1"/>
          </p:cNvPicPr>
          <p:nvPr/>
        </p:nvPicPr>
        <p:blipFill>
          <a:blip r:embed="rId3"/>
          <a:stretch>
            <a:fillRect/>
          </a:stretch>
        </p:blipFill>
        <p:spPr>
          <a:xfrm>
            <a:off x="1127448" y="2079313"/>
            <a:ext cx="4172464" cy="3004174"/>
          </a:xfrm>
          <a:prstGeom prst="rect">
            <a:avLst/>
          </a:prstGeom>
        </p:spPr>
      </p:pic>
      <p:pic>
        <p:nvPicPr>
          <p:cNvPr id="7" name="Picture 6">
            <a:extLst>
              <a:ext uri="{FF2B5EF4-FFF2-40B4-BE49-F238E27FC236}">
                <a16:creationId xmlns:a16="http://schemas.microsoft.com/office/drawing/2014/main" xmlns="" id="{C79490F6-C5E4-4804-9EC0-47C452B9BBD7}"/>
              </a:ext>
            </a:extLst>
          </p:cNvPr>
          <p:cNvPicPr>
            <a:picLocks noChangeAspect="1"/>
          </p:cNvPicPr>
          <p:nvPr/>
        </p:nvPicPr>
        <p:blipFill>
          <a:blip r:embed="rId4"/>
          <a:stretch>
            <a:fillRect/>
          </a:stretch>
        </p:blipFill>
        <p:spPr>
          <a:xfrm>
            <a:off x="7248127" y="2080687"/>
            <a:ext cx="3707159" cy="3002799"/>
          </a:xfrm>
          <a:prstGeom prst="rect">
            <a:avLst/>
          </a:prstGeom>
        </p:spPr>
      </p:pic>
    </p:spTree>
    <p:extLst>
      <p:ext uri="{BB962C8B-B14F-4D97-AF65-F5344CB8AC3E}">
        <p14:creationId xmlns:p14="http://schemas.microsoft.com/office/powerpoint/2010/main" val="317438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7BA68AC-41FA-4372-8C85-239E5C5436B4}"/>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2. 	</a:t>
            </a:r>
            <a:r>
              <a:rPr lang="en-US" sz="6400" dirty="0">
                <a:solidFill>
                  <a:schemeClr val="bg1"/>
                </a:solidFill>
              </a:rPr>
              <a:t>Rotorua</a:t>
            </a:r>
            <a:r>
              <a:rPr lang="en-US" sz="6500" dirty="0">
                <a:solidFill>
                  <a:schemeClr val="bg1"/>
                </a:solidFill>
              </a:rPr>
              <a:t> lakes - introduced species</a:t>
            </a:r>
          </a:p>
          <a:p>
            <a:endParaRPr lang="en-US" sz="3600" dirty="0">
              <a:solidFill>
                <a:schemeClr val="bg1"/>
              </a:solidFill>
            </a:endParaRPr>
          </a:p>
        </p:txBody>
      </p:sp>
      <p:sp>
        <p:nvSpPr>
          <p:cNvPr id="4" name="TextBox 3">
            <a:extLst>
              <a:ext uri="{FF2B5EF4-FFF2-40B4-BE49-F238E27FC236}">
                <a16:creationId xmlns:a16="http://schemas.microsoft.com/office/drawing/2014/main" xmlns="" id="{FD51D244-09AB-4770-B6F6-827661A6F5FE}"/>
              </a:ext>
            </a:extLst>
          </p:cNvPr>
          <p:cNvSpPr txBox="1"/>
          <p:nvPr/>
        </p:nvSpPr>
        <p:spPr>
          <a:xfrm>
            <a:off x="1919536" y="6154816"/>
            <a:ext cx="4464496" cy="954107"/>
          </a:xfrm>
          <a:prstGeom prst="rect">
            <a:avLst/>
          </a:prstGeom>
          <a:noFill/>
        </p:spPr>
        <p:txBody>
          <a:bodyPr wrap="square" rtlCol="0">
            <a:spAutoFit/>
          </a:bodyPr>
          <a:lstStyle/>
          <a:p>
            <a:r>
              <a:rPr lang="en-US" sz="2800" dirty="0"/>
              <a:t>Brown bullhead catfish				</a:t>
            </a:r>
            <a:endParaRPr lang="en-NZ" sz="2800" dirty="0"/>
          </a:p>
        </p:txBody>
      </p:sp>
      <p:pic>
        <p:nvPicPr>
          <p:cNvPr id="5" name="Picture 4">
            <a:extLst>
              <a:ext uri="{FF2B5EF4-FFF2-40B4-BE49-F238E27FC236}">
                <a16:creationId xmlns:a16="http://schemas.microsoft.com/office/drawing/2014/main" xmlns="" id="{FB0184FE-6CA6-4BB9-83CE-F7BC15EFA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2" y="1359917"/>
            <a:ext cx="6264696" cy="4698522"/>
          </a:xfrm>
          <a:prstGeom prst="rect">
            <a:avLst/>
          </a:prstGeom>
        </p:spPr>
      </p:pic>
      <p:sp>
        <p:nvSpPr>
          <p:cNvPr id="2" name="TextBox 1">
            <a:extLst>
              <a:ext uri="{FF2B5EF4-FFF2-40B4-BE49-F238E27FC236}">
                <a16:creationId xmlns:a16="http://schemas.microsoft.com/office/drawing/2014/main" xmlns="" id="{40EE2501-4B8C-4011-9E3E-18B0D1B4BE98}"/>
              </a:ext>
            </a:extLst>
          </p:cNvPr>
          <p:cNvSpPr txBox="1"/>
          <p:nvPr/>
        </p:nvSpPr>
        <p:spPr>
          <a:xfrm>
            <a:off x="7464152" y="2090172"/>
            <a:ext cx="4620111" cy="3970318"/>
          </a:xfrm>
          <a:prstGeom prst="rect">
            <a:avLst/>
          </a:prstGeom>
          <a:noFill/>
        </p:spPr>
        <p:txBody>
          <a:bodyPr wrap="none" rtlCol="0">
            <a:spAutoFit/>
          </a:bodyPr>
          <a:lstStyle/>
          <a:p>
            <a:pPr marL="514350" indent="-514350">
              <a:buAutoNum type="arabicPlain" startAt="1993"/>
            </a:pPr>
            <a:r>
              <a:rPr lang="en-US" sz="2800" dirty="0">
                <a:latin typeface="+mn-lt"/>
              </a:rPr>
              <a:t> First record – DOC</a:t>
            </a:r>
          </a:p>
          <a:p>
            <a:pPr marL="514350" indent="-514350">
              <a:buAutoNum type="arabicPlain" startAt="1993"/>
            </a:pPr>
            <a:endParaRPr lang="en-US" sz="2800" dirty="0">
              <a:latin typeface="+mn-lt"/>
            </a:endParaRPr>
          </a:p>
          <a:p>
            <a:r>
              <a:rPr lang="en-US" sz="2800" dirty="0">
                <a:latin typeface="+mn-lt"/>
              </a:rPr>
              <a:t>2009 Okawa Bay, dead </a:t>
            </a:r>
          </a:p>
          <a:p>
            <a:endParaRPr lang="en-US" sz="2800" dirty="0">
              <a:latin typeface="+mn-lt"/>
            </a:endParaRPr>
          </a:p>
          <a:p>
            <a:r>
              <a:rPr lang="en-US" sz="2800" dirty="0">
                <a:latin typeface="+mn-lt"/>
              </a:rPr>
              <a:t>2015 Hot pool owners report</a:t>
            </a:r>
          </a:p>
          <a:p>
            <a:endParaRPr lang="en-US" sz="2800" dirty="0">
              <a:latin typeface="+mn-lt"/>
            </a:endParaRPr>
          </a:p>
          <a:p>
            <a:r>
              <a:rPr lang="en-US" sz="2800" dirty="0">
                <a:latin typeface="+mn-lt"/>
              </a:rPr>
              <a:t>2016 Te </a:t>
            </a:r>
            <a:r>
              <a:rPr lang="en-US" sz="2800" dirty="0" err="1">
                <a:latin typeface="+mn-lt"/>
              </a:rPr>
              <a:t>Weta</a:t>
            </a:r>
            <a:r>
              <a:rPr lang="en-US" sz="2800" dirty="0">
                <a:latin typeface="+mn-lt"/>
              </a:rPr>
              <a:t> Bay</a:t>
            </a:r>
          </a:p>
          <a:p>
            <a:r>
              <a:rPr lang="en-US" sz="2800" dirty="0">
                <a:latin typeface="+mn-lt"/>
              </a:rPr>
              <a:t>	weed harvester capture</a:t>
            </a:r>
          </a:p>
          <a:p>
            <a:pPr marL="514350" indent="-514350">
              <a:buAutoNum type="arabicPlain" startAt="1993"/>
            </a:pPr>
            <a:endParaRPr lang="en-NZ" sz="2800" dirty="0">
              <a:latin typeface="+mn-lt"/>
            </a:endParaRPr>
          </a:p>
        </p:txBody>
      </p:sp>
    </p:spTree>
    <p:extLst>
      <p:ext uri="{BB962C8B-B14F-4D97-AF65-F5344CB8AC3E}">
        <p14:creationId xmlns:p14="http://schemas.microsoft.com/office/powerpoint/2010/main" val="245935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28C86-8398-43D9-AE67-49B5B68296B9}"/>
              </a:ext>
            </a:extLst>
          </p:cNvPr>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3. 	</a:t>
            </a:r>
            <a:r>
              <a:rPr lang="en-US" sz="6400" dirty="0">
                <a:solidFill>
                  <a:schemeClr val="bg1"/>
                </a:solidFill>
              </a:rPr>
              <a:t>Distribution of submerged weeds</a:t>
            </a:r>
            <a:endParaRPr lang="en-US" sz="6500" dirty="0">
              <a:solidFill>
                <a:schemeClr val="bg1"/>
              </a:solidFill>
            </a:endParaRPr>
          </a:p>
          <a:p>
            <a:endParaRPr lang="en-US" sz="3600" dirty="0">
              <a:solidFill>
                <a:schemeClr val="bg1"/>
              </a:solidFill>
            </a:endParaRPr>
          </a:p>
        </p:txBody>
      </p:sp>
      <p:graphicFrame>
        <p:nvGraphicFramePr>
          <p:cNvPr id="6" name="Table 5">
            <a:extLst>
              <a:ext uri="{FF2B5EF4-FFF2-40B4-BE49-F238E27FC236}">
                <a16:creationId xmlns:a16="http://schemas.microsoft.com/office/drawing/2014/main" xmlns="" id="{805D6D97-FFD8-4B19-B04C-D2C86A6D7622}"/>
              </a:ext>
            </a:extLst>
          </p:cNvPr>
          <p:cNvGraphicFramePr>
            <a:graphicFrameLocks noGrp="1"/>
          </p:cNvGraphicFramePr>
          <p:nvPr>
            <p:extLst>
              <p:ext uri="{D42A27DB-BD31-4B8C-83A1-F6EECF244321}">
                <p14:modId xmlns:p14="http://schemas.microsoft.com/office/powerpoint/2010/main" val="939966404"/>
              </p:ext>
            </p:extLst>
          </p:nvPr>
        </p:nvGraphicFramePr>
        <p:xfrm>
          <a:off x="1207602" y="1556792"/>
          <a:ext cx="9776796" cy="5004558"/>
        </p:xfrm>
        <a:graphic>
          <a:graphicData uri="http://schemas.openxmlformats.org/drawingml/2006/table">
            <a:tbl>
              <a:tblPr firstRow="1" bandRow="1">
                <a:tableStyleId>{5C22544A-7EE6-4342-B048-85BDC9FD1C3A}</a:tableStyleId>
              </a:tblPr>
              <a:tblGrid>
                <a:gridCol w="2444199">
                  <a:extLst>
                    <a:ext uri="{9D8B030D-6E8A-4147-A177-3AD203B41FA5}">
                      <a16:colId xmlns:a16="http://schemas.microsoft.com/office/drawing/2014/main" xmlns="" val="20000"/>
                    </a:ext>
                  </a:extLst>
                </a:gridCol>
                <a:gridCol w="2444199">
                  <a:extLst>
                    <a:ext uri="{9D8B030D-6E8A-4147-A177-3AD203B41FA5}">
                      <a16:colId xmlns:a16="http://schemas.microsoft.com/office/drawing/2014/main" xmlns="" val="20003"/>
                    </a:ext>
                  </a:extLst>
                </a:gridCol>
                <a:gridCol w="2444199">
                  <a:extLst>
                    <a:ext uri="{9D8B030D-6E8A-4147-A177-3AD203B41FA5}">
                      <a16:colId xmlns:a16="http://schemas.microsoft.com/office/drawing/2014/main" xmlns="" val="1264154501"/>
                    </a:ext>
                  </a:extLst>
                </a:gridCol>
                <a:gridCol w="2444199">
                  <a:extLst>
                    <a:ext uri="{9D8B030D-6E8A-4147-A177-3AD203B41FA5}">
                      <a16:colId xmlns:a16="http://schemas.microsoft.com/office/drawing/2014/main" xmlns="" val="2650781011"/>
                    </a:ext>
                  </a:extLst>
                </a:gridCol>
              </a:tblGrid>
              <a:tr h="384966">
                <a:tc>
                  <a:txBody>
                    <a:bodyPr/>
                    <a:lstStyle/>
                    <a:p>
                      <a:r>
                        <a:rPr lang="en-NZ" sz="2000" dirty="0"/>
                        <a:t>Lake</a:t>
                      </a:r>
                    </a:p>
                  </a:txBody>
                  <a:tcPr marL="63305" marR="63305" marT="31652" marB="31652"/>
                </a:tc>
                <a:tc>
                  <a:txBody>
                    <a:bodyPr/>
                    <a:lstStyle/>
                    <a:p>
                      <a:pPr algn="ctr"/>
                      <a:r>
                        <a:rPr lang="en-NZ" sz="2000" dirty="0"/>
                        <a:t>Lagarosiphon</a:t>
                      </a:r>
                    </a:p>
                  </a:txBody>
                  <a:tcPr marL="63305" marR="63305" marT="31652" marB="31652"/>
                </a:tc>
                <a:tc>
                  <a:txBody>
                    <a:bodyPr/>
                    <a:lstStyle/>
                    <a:p>
                      <a:pPr algn="ctr"/>
                      <a:r>
                        <a:rPr lang="en-NZ" sz="2000" dirty="0">
                          <a:solidFill>
                            <a:schemeClr val="bg1"/>
                          </a:solidFill>
                        </a:rPr>
                        <a:t>Egeria</a:t>
                      </a:r>
                    </a:p>
                  </a:txBody>
                  <a:tcPr marL="63305" marR="63305" marT="31652" marB="31652"/>
                </a:tc>
                <a:tc>
                  <a:txBody>
                    <a:bodyPr/>
                    <a:lstStyle/>
                    <a:p>
                      <a:pPr algn="ctr"/>
                      <a:r>
                        <a:rPr lang="en-NZ" sz="2000" dirty="0">
                          <a:solidFill>
                            <a:schemeClr val="bg1"/>
                          </a:solidFill>
                        </a:rPr>
                        <a:t>Hornwort</a:t>
                      </a:r>
                    </a:p>
                  </a:txBody>
                  <a:tcPr marL="63305" marR="63305" marT="31652" marB="31652"/>
                </a:tc>
                <a:extLst>
                  <a:ext uri="{0D108BD9-81ED-4DB2-BD59-A6C34878D82A}">
                    <a16:rowId xmlns:a16="http://schemas.microsoft.com/office/drawing/2014/main" xmlns="" val="10000"/>
                  </a:ext>
                </a:extLst>
              </a:tr>
              <a:tr h="384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dirty="0" err="1"/>
                        <a:t>Rotokakahi</a:t>
                      </a:r>
                      <a:endParaRPr lang="en-NZ" sz="2000" dirty="0"/>
                    </a:p>
                  </a:txBody>
                  <a:tcPr marL="63305" marR="63305" marT="31652" marB="31652"/>
                </a:tc>
                <a:tc>
                  <a:txBody>
                    <a:bodyPr/>
                    <a:lstStyle/>
                    <a:p>
                      <a:pPr algn="ctr"/>
                      <a:endParaRPr lang="en-NZ" sz="2000" dirty="0">
                        <a:solidFill>
                          <a:srgbClr val="00B050"/>
                        </a:solidFill>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3945758500"/>
                  </a:ext>
                </a:extLst>
              </a:tr>
              <a:tr h="384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dirty="0" err="1">
                          <a:latin typeface="Calibri" panose="020F0502020204030204" pitchFamily="34" charset="0"/>
                        </a:rPr>
                        <a:t>Ō</a:t>
                      </a:r>
                      <a:r>
                        <a:rPr lang="en-NZ" sz="2000" dirty="0" err="1"/>
                        <a:t>karo</a:t>
                      </a:r>
                      <a:endParaRPr lang="en-NZ" sz="2000" dirty="0"/>
                    </a:p>
                  </a:txBody>
                  <a:tcPr marL="63305" marR="63305" marT="31652" marB="31652"/>
                </a:tc>
                <a:tc>
                  <a:txBody>
                    <a:bodyPr/>
                    <a:lstStyle/>
                    <a:p>
                      <a:pPr algn="ctr"/>
                      <a:endParaRPr lang="en-NZ" sz="2000" dirty="0">
                        <a:solidFill>
                          <a:srgbClr val="00B050"/>
                        </a:solidFill>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772943137"/>
                  </a:ext>
                </a:extLst>
              </a:tr>
              <a:tr h="384966">
                <a:tc>
                  <a:txBody>
                    <a:bodyPr/>
                    <a:lstStyle/>
                    <a:p>
                      <a:r>
                        <a:rPr lang="en-NZ" sz="2000" dirty="0" err="1"/>
                        <a:t>Rotom</a:t>
                      </a:r>
                      <a:r>
                        <a:rPr lang="en-NZ" sz="2000" dirty="0" err="1">
                          <a:latin typeface="Calibri" panose="020F0502020204030204" pitchFamily="34" charset="0"/>
                        </a:rPr>
                        <a:t>ā</a:t>
                      </a:r>
                      <a:endParaRPr lang="en-NZ" sz="2000" dirty="0"/>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2525625913"/>
                  </a:ext>
                </a:extLst>
              </a:tr>
              <a:tr h="384966">
                <a:tc>
                  <a:txBody>
                    <a:bodyPr/>
                    <a:lstStyle/>
                    <a:p>
                      <a:r>
                        <a:rPr lang="en-NZ" sz="2000" dirty="0" err="1"/>
                        <a:t>Tikitapu</a:t>
                      </a:r>
                      <a:endParaRPr lang="en-NZ" sz="2000" dirty="0"/>
                    </a:p>
                  </a:txBody>
                  <a:tcPr marL="63305" marR="63305" marT="31652" marB="316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627121252"/>
                  </a:ext>
                </a:extLst>
              </a:tr>
              <a:tr h="384966">
                <a:tc>
                  <a:txBody>
                    <a:bodyPr/>
                    <a:lstStyle/>
                    <a:p>
                      <a:r>
                        <a:rPr lang="en-NZ" sz="2000" dirty="0" err="1">
                          <a:latin typeface="Calibri" panose="020F0502020204030204" pitchFamily="34" charset="0"/>
                        </a:rPr>
                        <a:t>Ō</a:t>
                      </a:r>
                      <a:r>
                        <a:rPr lang="en-NZ" sz="2000" dirty="0" err="1"/>
                        <a:t>kataina</a:t>
                      </a:r>
                      <a:endParaRPr lang="en-NZ" sz="2000" dirty="0"/>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chemeClr val="accent6">
                              <a:lumMod val="60000"/>
                              <a:lumOff val="40000"/>
                            </a:schemeClr>
                          </a:solidFill>
                          <a:latin typeface="Wingdings" panose="05000000000000000000" pitchFamily="2" charset="2"/>
                        </a:rPr>
                        <a:t>u</a:t>
                      </a:r>
                      <a:endParaRPr lang="en-NZ" sz="2000" dirty="0">
                        <a:solidFill>
                          <a:schemeClr val="accent6">
                            <a:lumMod val="60000"/>
                            <a:lumOff val="40000"/>
                          </a:schemeClr>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29987241"/>
                  </a:ext>
                </a:extLst>
              </a:tr>
              <a:tr h="384966">
                <a:tc>
                  <a:txBody>
                    <a:bodyPr/>
                    <a:lstStyle/>
                    <a:p>
                      <a:r>
                        <a:rPr lang="en-NZ" sz="2000" dirty="0" err="1">
                          <a:latin typeface="Calibri" panose="020F0502020204030204" pitchFamily="34" charset="0"/>
                        </a:rPr>
                        <a:t>Ōk</a:t>
                      </a:r>
                      <a:r>
                        <a:rPr lang="en-NZ" sz="2000" dirty="0" err="1">
                          <a:latin typeface="+mn-lt"/>
                        </a:rPr>
                        <a:t>ā</a:t>
                      </a:r>
                      <a:r>
                        <a:rPr lang="en-NZ" sz="2000" dirty="0" err="1"/>
                        <a:t>reka</a:t>
                      </a:r>
                      <a:endParaRPr lang="en-NZ" sz="2000" dirty="0"/>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chemeClr val="accent6">
                              <a:lumMod val="60000"/>
                              <a:lumOff val="40000"/>
                            </a:schemeClr>
                          </a:solidFill>
                          <a:latin typeface="Wingdings" panose="05000000000000000000" pitchFamily="2" charset="2"/>
                        </a:rPr>
                        <a:t>u</a:t>
                      </a:r>
                      <a:endParaRPr lang="en-NZ" sz="2000" dirty="0">
                        <a:solidFill>
                          <a:schemeClr val="accent6">
                            <a:lumMod val="60000"/>
                            <a:lumOff val="40000"/>
                          </a:schemeClr>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07101744"/>
                  </a:ext>
                </a:extLst>
              </a:tr>
              <a:tr h="384966">
                <a:tc>
                  <a:txBody>
                    <a:bodyPr/>
                    <a:lstStyle/>
                    <a:p>
                      <a:r>
                        <a:rPr lang="en-NZ" sz="2000" dirty="0"/>
                        <a:t>Rerewhakaaitu</a:t>
                      </a: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503116205"/>
                  </a:ext>
                </a:extLst>
              </a:tr>
              <a:tr h="384966">
                <a:tc>
                  <a:txBody>
                    <a:bodyPr/>
                    <a:lstStyle/>
                    <a:p>
                      <a:r>
                        <a:rPr lang="en-NZ" sz="2000" dirty="0" err="1"/>
                        <a:t>Rotom</a:t>
                      </a:r>
                      <a:r>
                        <a:rPr lang="en-NZ" sz="2000" dirty="0" err="1">
                          <a:latin typeface="Calibri" panose="020F0502020204030204" pitchFamily="34" charset="0"/>
                        </a:rPr>
                        <a:t>ā</a:t>
                      </a:r>
                      <a:r>
                        <a:rPr lang="en-NZ" sz="2000" dirty="0" err="1"/>
                        <a:t>hana</a:t>
                      </a:r>
                      <a:endParaRPr lang="en-NZ" sz="2000" dirty="0"/>
                    </a:p>
                  </a:txBody>
                  <a:tcPr marL="63305" marR="63305" marT="31652" marB="31652"/>
                </a:tc>
                <a:tc>
                  <a:txBody>
                    <a:bodyPr/>
                    <a:lstStyle/>
                    <a:p>
                      <a:pPr algn="ctr"/>
                      <a:endParaRPr lang="en-NZ" sz="2000" dirty="0">
                        <a:solidFill>
                          <a:srgbClr val="00B050"/>
                        </a:solidFill>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chemeClr val="accent6"/>
                          </a:solidFill>
                          <a:latin typeface="Wingdings" panose="05000000000000000000" pitchFamily="2" charset="2"/>
                        </a:rPr>
                        <a:t>u</a:t>
                      </a:r>
                      <a:endParaRPr lang="en-NZ" sz="2000" dirty="0">
                        <a:solidFill>
                          <a:schemeClr val="accent6"/>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0001"/>
                  </a:ext>
                </a:extLst>
              </a:tr>
              <a:tr h="384966">
                <a:tc>
                  <a:txBody>
                    <a:bodyPr/>
                    <a:lstStyle/>
                    <a:p>
                      <a:r>
                        <a:rPr lang="en-NZ" sz="2000" dirty="0"/>
                        <a:t>Rotorua</a:t>
                      </a: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FF0000"/>
                          </a:solidFill>
                          <a:latin typeface="Wingdings" panose="05000000000000000000" pitchFamily="2" charset="2"/>
                        </a:rPr>
                        <a:t>u</a:t>
                      </a: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0007"/>
                  </a:ext>
                </a:extLst>
              </a:tr>
              <a:tr h="384966">
                <a:tc>
                  <a:txBody>
                    <a:bodyPr/>
                    <a:lstStyle/>
                    <a:p>
                      <a:r>
                        <a:rPr lang="en-NZ" sz="2000" dirty="0" err="1"/>
                        <a:t>Tarawera</a:t>
                      </a:r>
                      <a:endParaRPr lang="en-NZ" sz="2000" dirty="0"/>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FF0000"/>
                          </a:solidFill>
                          <a:latin typeface="Wingdings" panose="05000000000000000000" pitchFamily="2" charset="2"/>
                        </a:rPr>
                        <a:t>u</a:t>
                      </a: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3532982042"/>
                  </a:ext>
                </a:extLst>
              </a:tr>
              <a:tr h="384966">
                <a:tc>
                  <a:txBody>
                    <a:bodyPr/>
                    <a:lstStyle/>
                    <a:p>
                      <a:r>
                        <a:rPr lang="en-NZ" sz="2000" dirty="0"/>
                        <a:t>Rotoiti</a:t>
                      </a: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66FF"/>
                          </a:solidFill>
                          <a:latin typeface="Wingdings" panose="05000000000000000000" pitchFamily="2" charset="2"/>
                        </a:rPr>
                        <a:t>u</a:t>
                      </a: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FF0000"/>
                          </a:solidFill>
                          <a:latin typeface="Wingdings" panose="05000000000000000000" pitchFamily="2" charset="2"/>
                        </a:rPr>
                        <a:t>u</a:t>
                      </a: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0011"/>
                  </a:ext>
                </a:extLst>
              </a:tr>
              <a:tr h="384966">
                <a:tc>
                  <a:txBody>
                    <a:bodyPr/>
                    <a:lstStyle/>
                    <a:p>
                      <a:r>
                        <a:rPr lang="en-NZ" sz="2000" dirty="0"/>
                        <a:t>Rotoehu</a:t>
                      </a: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00B050"/>
                          </a:solidFill>
                          <a:latin typeface="Wingdings" panose="05000000000000000000" pitchFamily="2" charset="2"/>
                        </a:rPr>
                        <a:t>u</a:t>
                      </a:r>
                      <a:endParaRPr lang="en-NZ" sz="2000" dirty="0">
                        <a:solidFill>
                          <a:srgbClr val="00B050"/>
                        </a:solidFill>
                        <a:latin typeface="Wingdings 3" panose="05040102010807070707" pitchFamily="18" charset="2"/>
                      </a:endParaRPr>
                    </a:p>
                  </a:txBody>
                  <a:tcPr marL="63305" marR="63305" marT="31652" marB="316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NZ" sz="2000" dirty="0">
                        <a:solidFill>
                          <a:srgbClr val="0066FF"/>
                        </a:solidFill>
                        <a:latin typeface="Wingdings 3" panose="05040102010807070707" pitchFamily="18" charset="2"/>
                      </a:endParaRPr>
                    </a:p>
                  </a:txBody>
                  <a:tcPr marL="63305" marR="63305" marT="31652" marB="3165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sz="2000" dirty="0">
                          <a:solidFill>
                            <a:srgbClr val="FF0000"/>
                          </a:solidFill>
                          <a:latin typeface="Wingdings" panose="05000000000000000000" pitchFamily="2" charset="2"/>
                        </a:rPr>
                        <a:t>u</a:t>
                      </a:r>
                      <a:endParaRPr lang="en-NZ" sz="2000" dirty="0">
                        <a:solidFill>
                          <a:srgbClr val="FF0000"/>
                        </a:solidFill>
                        <a:latin typeface="Wingdings 3" panose="05040102010807070707" pitchFamily="18" charset="2"/>
                      </a:endParaRPr>
                    </a:p>
                  </a:txBody>
                  <a:tcPr marL="63305" marR="63305" marT="31652" marB="31652"/>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31372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927350" y="404814"/>
            <a:ext cx="5066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None/>
              <a:defRPr/>
            </a:pPr>
            <a:r>
              <a:rPr lang="en-NZ" altLang="en-US" sz="3600" dirty="0">
                <a:solidFill>
                  <a:srgbClr val="FFFFFF"/>
                </a:solidFill>
              </a:rPr>
              <a:t>Lake </a:t>
            </a:r>
            <a:r>
              <a:rPr lang="en-NZ" altLang="en-US" sz="3600" dirty="0" err="1">
                <a:solidFill>
                  <a:srgbClr val="FFFFFF"/>
                </a:solidFill>
              </a:rPr>
              <a:t>Tarawera</a:t>
            </a:r>
            <a:r>
              <a:rPr lang="en-NZ" altLang="en-US" sz="3600" dirty="0">
                <a:solidFill>
                  <a:srgbClr val="FFFFFF"/>
                </a:solidFill>
              </a:rPr>
              <a:t> – 1930’s</a:t>
            </a:r>
            <a:endParaRPr lang="en-AU" altLang="en-US" sz="3600" dirty="0">
              <a:solidFill>
                <a:srgbClr val="FFFFFF"/>
              </a:solidFill>
            </a:endParaRPr>
          </a:p>
        </p:txBody>
      </p:sp>
      <p:pic>
        <p:nvPicPr>
          <p:cNvPr id="3" name="Picture 2">
            <a:extLst>
              <a:ext uri="{FF2B5EF4-FFF2-40B4-BE49-F238E27FC236}">
                <a16:creationId xmlns:a16="http://schemas.microsoft.com/office/drawing/2014/main" xmlns="" id="{4A2D52F2-9DBF-42A1-8052-0BB3E1ECAB13}"/>
              </a:ext>
            </a:extLst>
          </p:cNvPr>
          <p:cNvPicPr>
            <a:picLocks noChangeAspect="1"/>
          </p:cNvPicPr>
          <p:nvPr/>
        </p:nvPicPr>
        <p:blipFill>
          <a:blip r:embed="rId3"/>
          <a:stretch>
            <a:fillRect/>
          </a:stretch>
        </p:blipFill>
        <p:spPr>
          <a:xfrm>
            <a:off x="406796" y="1844824"/>
            <a:ext cx="11785204" cy="4032447"/>
          </a:xfrm>
          <a:prstGeom prst="rect">
            <a:avLst/>
          </a:prstGeom>
        </p:spPr>
      </p:pic>
    </p:spTree>
    <p:extLst>
      <p:ext uri="{BB962C8B-B14F-4D97-AF65-F5344CB8AC3E}">
        <p14:creationId xmlns:p14="http://schemas.microsoft.com/office/powerpoint/2010/main" val="75398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79576" y="0"/>
            <a:ext cx="9912424" cy="1196752"/>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a:solidFill>
                  <a:schemeClr val="bg1"/>
                </a:solidFill>
              </a:rPr>
              <a:t>Overview</a:t>
            </a:r>
          </a:p>
        </p:txBody>
      </p:sp>
      <p:sp>
        <p:nvSpPr>
          <p:cNvPr id="6" name="Content Placeholder 2"/>
          <p:cNvSpPr txBox="1">
            <a:spLocks/>
          </p:cNvSpPr>
          <p:nvPr/>
        </p:nvSpPr>
        <p:spPr>
          <a:xfrm>
            <a:off x="2411252" y="1556792"/>
            <a:ext cx="9649072" cy="4351338"/>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arabicPeriod"/>
            </a:pPr>
            <a:r>
              <a:rPr lang="en-US" sz="2600" dirty="0"/>
              <a:t>Rotorua lakes pre-invasion</a:t>
            </a:r>
          </a:p>
          <a:p>
            <a:pPr marL="971550" lvl="1" indent="-514350">
              <a:lnSpc>
                <a:spcPct val="150000"/>
              </a:lnSpc>
              <a:buFont typeface="+mj-lt"/>
              <a:buAutoNum type="arabicPeriod"/>
            </a:pPr>
            <a:r>
              <a:rPr lang="en-US" sz="2600" dirty="0"/>
              <a:t>What are the current pests?</a:t>
            </a:r>
          </a:p>
          <a:p>
            <a:pPr marL="971550" lvl="1" indent="-514350">
              <a:lnSpc>
                <a:spcPct val="150000"/>
              </a:lnSpc>
              <a:buFont typeface="+mj-lt"/>
              <a:buAutoNum type="arabicPeriod"/>
            </a:pPr>
            <a:r>
              <a:rPr lang="en-US" sz="2600" dirty="0"/>
              <a:t>Where are they?</a:t>
            </a:r>
          </a:p>
          <a:p>
            <a:pPr marL="971550" lvl="1" indent="-514350">
              <a:lnSpc>
                <a:spcPct val="150000"/>
              </a:lnSpc>
              <a:buFont typeface="+mj-lt"/>
              <a:buAutoNum type="arabicPeriod"/>
            </a:pPr>
            <a:r>
              <a:rPr lang="en-US" sz="2600" dirty="0"/>
              <a:t>What are their impacts?</a:t>
            </a:r>
          </a:p>
          <a:p>
            <a:pPr marL="971550" lvl="1" indent="-514350">
              <a:lnSpc>
                <a:spcPct val="150000"/>
              </a:lnSpc>
              <a:buFont typeface="+mj-lt"/>
              <a:buAutoNum type="arabicPeriod"/>
            </a:pPr>
            <a:r>
              <a:rPr lang="en-US" sz="2600" dirty="0"/>
              <a:t>How do they spread?</a:t>
            </a:r>
          </a:p>
          <a:p>
            <a:pPr marL="971550" lvl="1" indent="-514350">
              <a:lnSpc>
                <a:spcPct val="150000"/>
              </a:lnSpc>
              <a:buFont typeface="+mj-lt"/>
              <a:buAutoNum type="arabicPeriod"/>
            </a:pPr>
            <a:r>
              <a:rPr lang="en-US" sz="2600" dirty="0"/>
              <a:t>Proactive management</a:t>
            </a:r>
          </a:p>
          <a:p>
            <a:pPr marL="457200" lvl="1" indent="0">
              <a:buNone/>
            </a:pPr>
            <a:endParaRPr lang="en-US" dirty="0"/>
          </a:p>
          <a:p>
            <a:endParaRPr lang="en-US" dirty="0"/>
          </a:p>
          <a:p>
            <a:endParaRPr lang="en-US" dirty="0"/>
          </a:p>
          <a:p>
            <a:endParaRPr lang="en-US" dirty="0"/>
          </a:p>
          <a:p>
            <a:pPr marL="0" indent="0">
              <a:buNone/>
            </a:pPr>
            <a:endParaRPr lang="en-US" dirty="0"/>
          </a:p>
          <a:p>
            <a:endParaRPr lang="en-NZ" dirty="0"/>
          </a:p>
        </p:txBody>
      </p:sp>
    </p:spTree>
    <p:extLst>
      <p:ext uri="{BB962C8B-B14F-4D97-AF65-F5344CB8AC3E}">
        <p14:creationId xmlns:p14="http://schemas.microsoft.com/office/powerpoint/2010/main" val="373192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927350" y="404814"/>
            <a:ext cx="5066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None/>
            </a:pPr>
            <a:r>
              <a:rPr lang="en-NZ" altLang="en-US" sz="3600" dirty="0">
                <a:solidFill>
                  <a:srgbClr val="FFFFFF"/>
                </a:solidFill>
              </a:rPr>
              <a:t>Lake </a:t>
            </a:r>
            <a:r>
              <a:rPr lang="en-NZ" altLang="en-US" sz="3600" dirty="0" err="1">
                <a:solidFill>
                  <a:srgbClr val="FFFFFF"/>
                </a:solidFill>
              </a:rPr>
              <a:t>Tarawera</a:t>
            </a:r>
            <a:r>
              <a:rPr lang="en-NZ" altLang="en-US" sz="3600" dirty="0">
                <a:solidFill>
                  <a:srgbClr val="FFFFFF"/>
                </a:solidFill>
              </a:rPr>
              <a:t> – 1970’s</a:t>
            </a:r>
            <a:endParaRPr lang="en-AU" altLang="en-US" sz="3600" dirty="0">
              <a:solidFill>
                <a:srgbClr val="FFFFFF"/>
              </a:solidFill>
            </a:endParaRPr>
          </a:p>
        </p:txBody>
      </p:sp>
      <p:pic>
        <p:nvPicPr>
          <p:cNvPr id="4" name="Picture 3">
            <a:extLst>
              <a:ext uri="{FF2B5EF4-FFF2-40B4-BE49-F238E27FC236}">
                <a16:creationId xmlns:a16="http://schemas.microsoft.com/office/drawing/2014/main" xmlns="" id="{1944FAEB-3598-4796-9F7F-72AC5C41F1D0}"/>
              </a:ext>
            </a:extLst>
          </p:cNvPr>
          <p:cNvPicPr>
            <a:picLocks noChangeAspect="1"/>
          </p:cNvPicPr>
          <p:nvPr/>
        </p:nvPicPr>
        <p:blipFill>
          <a:blip r:embed="rId3"/>
          <a:stretch>
            <a:fillRect/>
          </a:stretch>
        </p:blipFill>
        <p:spPr>
          <a:xfrm>
            <a:off x="407368" y="1844824"/>
            <a:ext cx="11995657" cy="4104456"/>
          </a:xfrm>
          <a:prstGeom prst="rect">
            <a:avLst/>
          </a:prstGeom>
        </p:spPr>
      </p:pic>
      <p:sp>
        <p:nvSpPr>
          <p:cNvPr id="5" name="TextBox 4">
            <a:extLst>
              <a:ext uri="{FF2B5EF4-FFF2-40B4-BE49-F238E27FC236}">
                <a16:creationId xmlns:a16="http://schemas.microsoft.com/office/drawing/2014/main" xmlns="" id="{5D25C48B-300D-4798-8B1F-43167E68FCA1}"/>
              </a:ext>
            </a:extLst>
          </p:cNvPr>
          <p:cNvSpPr txBox="1"/>
          <p:nvPr/>
        </p:nvSpPr>
        <p:spPr>
          <a:xfrm>
            <a:off x="7176120" y="4365104"/>
            <a:ext cx="576064" cy="369332"/>
          </a:xfrm>
          <a:prstGeom prst="rect">
            <a:avLst/>
          </a:prstGeom>
          <a:solidFill>
            <a:schemeClr val="tx2"/>
          </a:solidFill>
        </p:spPr>
        <p:txBody>
          <a:bodyPr wrap="square" rtlCol="0">
            <a:spAutoFit/>
          </a:bodyPr>
          <a:lstStyle/>
          <a:p>
            <a:endParaRPr lang="en-NZ" dirty="0"/>
          </a:p>
        </p:txBody>
      </p:sp>
    </p:spTree>
    <p:extLst>
      <p:ext uri="{BB962C8B-B14F-4D97-AF65-F5344CB8AC3E}">
        <p14:creationId xmlns:p14="http://schemas.microsoft.com/office/powerpoint/2010/main" val="98452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927350" y="404814"/>
            <a:ext cx="5066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None/>
              <a:defRPr/>
            </a:pPr>
            <a:r>
              <a:rPr lang="en-NZ" altLang="en-US" sz="3600" dirty="0">
                <a:solidFill>
                  <a:srgbClr val="FFFFFF"/>
                </a:solidFill>
              </a:rPr>
              <a:t>Lake </a:t>
            </a:r>
            <a:r>
              <a:rPr lang="en-NZ" altLang="en-US" sz="3600" dirty="0" err="1">
                <a:solidFill>
                  <a:srgbClr val="FFFFFF"/>
                </a:solidFill>
              </a:rPr>
              <a:t>Tarawera</a:t>
            </a:r>
            <a:r>
              <a:rPr lang="en-NZ" altLang="en-US" sz="3600" dirty="0">
                <a:solidFill>
                  <a:srgbClr val="FFFFFF"/>
                </a:solidFill>
              </a:rPr>
              <a:t> – 1990’s</a:t>
            </a:r>
            <a:endParaRPr lang="en-AU" altLang="en-US" sz="3600" dirty="0">
              <a:solidFill>
                <a:srgbClr val="FFFFFF"/>
              </a:solidFill>
            </a:endParaRPr>
          </a:p>
        </p:txBody>
      </p:sp>
      <p:pic>
        <p:nvPicPr>
          <p:cNvPr id="4" name="Picture 3">
            <a:extLst>
              <a:ext uri="{FF2B5EF4-FFF2-40B4-BE49-F238E27FC236}">
                <a16:creationId xmlns:a16="http://schemas.microsoft.com/office/drawing/2014/main" xmlns="" id="{BBF22C78-C242-4B75-9BEC-AF0E9AAFB536}"/>
              </a:ext>
            </a:extLst>
          </p:cNvPr>
          <p:cNvPicPr>
            <a:picLocks noChangeAspect="1"/>
          </p:cNvPicPr>
          <p:nvPr/>
        </p:nvPicPr>
        <p:blipFill>
          <a:blip r:embed="rId3"/>
          <a:stretch>
            <a:fillRect/>
          </a:stretch>
        </p:blipFill>
        <p:spPr>
          <a:xfrm>
            <a:off x="208019" y="1700808"/>
            <a:ext cx="11720629" cy="4155110"/>
          </a:xfrm>
          <a:prstGeom prst="rect">
            <a:avLst/>
          </a:prstGeom>
        </p:spPr>
      </p:pic>
    </p:spTree>
    <p:extLst>
      <p:ext uri="{BB962C8B-B14F-4D97-AF65-F5344CB8AC3E}">
        <p14:creationId xmlns:p14="http://schemas.microsoft.com/office/powerpoint/2010/main" val="3801439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Lagarosiphon major over Characean meadow (J Clayton; Lake Rot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2" y="260648"/>
            <a:ext cx="12189279" cy="943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p:nvSpPr>
        <p:spPr bwMode="auto">
          <a:xfrm>
            <a:off x="263352" y="4149080"/>
            <a:ext cx="6264696" cy="954107"/>
          </a:xfrm>
          <a:prstGeom prst="rect">
            <a:avLst/>
          </a:prstGeom>
          <a:noFill/>
          <a:ln>
            <a:noFill/>
          </a:ln>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pPr>
            <a:r>
              <a:rPr lang="en-NZ" altLang="en-US" sz="2800" dirty="0">
                <a:solidFill>
                  <a:prstClr val="white"/>
                </a:solidFill>
                <a:latin typeface="Calibri"/>
              </a:rPr>
              <a:t>Displaces native plant communities</a:t>
            </a:r>
          </a:p>
          <a:p>
            <a:pPr fontAlgn="auto">
              <a:spcBef>
                <a:spcPct val="0"/>
              </a:spcBef>
              <a:spcAft>
                <a:spcPts val="0"/>
              </a:spcAft>
            </a:pPr>
            <a:r>
              <a:rPr lang="en-NZ" altLang="en-US" sz="2800" dirty="0">
                <a:solidFill>
                  <a:prstClr val="white"/>
                </a:solidFill>
                <a:latin typeface="Calibri"/>
              </a:rPr>
              <a:t>Buries native seed banks</a:t>
            </a:r>
          </a:p>
        </p:txBody>
      </p:sp>
      <p:sp>
        <p:nvSpPr>
          <p:cNvPr id="6" name="Title 1">
            <a:extLst>
              <a:ext uri="{FF2B5EF4-FFF2-40B4-BE49-F238E27FC236}">
                <a16:creationId xmlns:a16="http://schemas.microsoft.com/office/drawing/2014/main" xmlns="" id="{01C77079-9483-4A9E-A33D-5439B8608CC1}"/>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2018760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1" y="695794"/>
            <a:ext cx="12194721" cy="6858000"/>
          </a:xfrm>
          <a:prstGeom prst="rect">
            <a:avLst/>
          </a:prstGeom>
        </p:spPr>
      </p:pic>
      <p:sp>
        <p:nvSpPr>
          <p:cNvPr id="6" name="TextBox 2"/>
          <p:cNvSpPr txBox="1">
            <a:spLocks noChangeArrowheads="1"/>
          </p:cNvSpPr>
          <p:nvPr/>
        </p:nvSpPr>
        <p:spPr bwMode="auto">
          <a:xfrm>
            <a:off x="260630" y="1404447"/>
            <a:ext cx="6411433" cy="830997"/>
          </a:xfrm>
          <a:prstGeom prst="rect">
            <a:avLst/>
          </a:prstGeom>
          <a:noFill/>
          <a:ln>
            <a:noFill/>
          </a:ln>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pPr>
            <a:r>
              <a:rPr lang="en-NZ" altLang="en-US" sz="2400" dirty="0">
                <a:solidFill>
                  <a:prstClr val="white"/>
                </a:solidFill>
                <a:latin typeface="Calibri"/>
              </a:rPr>
              <a:t>Restrict water movement – cause flooding</a:t>
            </a:r>
          </a:p>
          <a:p>
            <a:pPr fontAlgn="auto">
              <a:spcBef>
                <a:spcPct val="0"/>
              </a:spcBef>
              <a:spcAft>
                <a:spcPts val="0"/>
              </a:spcAft>
            </a:pPr>
            <a:r>
              <a:rPr lang="en-NZ" altLang="en-US" sz="2400" dirty="0">
                <a:solidFill>
                  <a:prstClr val="white"/>
                </a:solidFill>
                <a:latin typeface="Calibri"/>
              </a:rPr>
              <a:t>Block irrigation and drinking water pumps</a:t>
            </a:r>
          </a:p>
        </p:txBody>
      </p:sp>
      <p:sp>
        <p:nvSpPr>
          <p:cNvPr id="8" name="Title 1">
            <a:extLst>
              <a:ext uri="{FF2B5EF4-FFF2-40B4-BE49-F238E27FC236}">
                <a16:creationId xmlns:a16="http://schemas.microsoft.com/office/drawing/2014/main" xmlns="" id="{84A94A40-7C60-4656-B73A-2DAE610EC94F}"/>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3628062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4" y="677254"/>
            <a:ext cx="12220493" cy="6180745"/>
          </a:xfrm>
          <a:prstGeom prst="rect">
            <a:avLst/>
          </a:prstGeom>
        </p:spPr>
      </p:pic>
      <p:sp>
        <p:nvSpPr>
          <p:cNvPr id="9" name="TextBox 2"/>
          <p:cNvSpPr txBox="1">
            <a:spLocks noChangeArrowheads="1"/>
          </p:cNvSpPr>
          <p:nvPr/>
        </p:nvSpPr>
        <p:spPr bwMode="auto">
          <a:xfrm>
            <a:off x="4256208" y="5085184"/>
            <a:ext cx="7907299" cy="1384995"/>
          </a:xfrm>
          <a:prstGeom prst="rect">
            <a:avLst/>
          </a:prstGeom>
          <a:noFill/>
          <a:ln>
            <a:noFill/>
          </a:ln>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pPr>
            <a:r>
              <a:rPr lang="en-NZ" altLang="en-US" sz="2800" dirty="0">
                <a:solidFill>
                  <a:prstClr val="white"/>
                </a:solidFill>
                <a:latin typeface="Calibri"/>
              </a:rPr>
              <a:t>Destroy habitats for native fish and wildlife</a:t>
            </a:r>
          </a:p>
          <a:p>
            <a:pPr fontAlgn="auto">
              <a:spcBef>
                <a:spcPct val="0"/>
              </a:spcBef>
              <a:spcAft>
                <a:spcPts val="0"/>
              </a:spcAft>
            </a:pPr>
            <a:r>
              <a:rPr lang="en-NZ" altLang="en-US" sz="2800" dirty="0">
                <a:solidFill>
                  <a:prstClr val="white"/>
                </a:solidFill>
                <a:latin typeface="Calibri"/>
              </a:rPr>
              <a:t>Degrades sediment properties </a:t>
            </a:r>
            <a:r>
              <a:rPr lang="en-NZ" altLang="en-US" sz="2800" i="1" dirty="0">
                <a:solidFill>
                  <a:prstClr val="white"/>
                </a:solidFill>
                <a:latin typeface="Calibri"/>
              </a:rPr>
              <a:t>(no koura or </a:t>
            </a:r>
            <a:r>
              <a:rPr lang="en-NZ" altLang="en-US" sz="2800" i="1" dirty="0" err="1">
                <a:solidFill>
                  <a:prstClr val="white"/>
                </a:solidFill>
                <a:latin typeface="Calibri"/>
              </a:rPr>
              <a:t>kakahi</a:t>
            </a:r>
            <a:r>
              <a:rPr lang="en-NZ" altLang="en-US" sz="2800" i="1" dirty="0">
                <a:solidFill>
                  <a:prstClr val="white"/>
                </a:solidFill>
                <a:latin typeface="Calibri"/>
              </a:rPr>
              <a:t>) </a:t>
            </a:r>
          </a:p>
          <a:p>
            <a:pPr fontAlgn="auto">
              <a:spcBef>
                <a:spcPct val="0"/>
              </a:spcBef>
              <a:spcAft>
                <a:spcPts val="0"/>
              </a:spcAft>
            </a:pPr>
            <a:r>
              <a:rPr lang="en-NZ" altLang="en-US" sz="2800" dirty="0">
                <a:solidFill>
                  <a:prstClr val="white"/>
                </a:solidFill>
                <a:latin typeface="Calibri"/>
              </a:rPr>
              <a:t>Degrades water quality (DO &amp; pH)</a:t>
            </a:r>
          </a:p>
        </p:txBody>
      </p:sp>
      <p:sp>
        <p:nvSpPr>
          <p:cNvPr id="10" name="Title 1">
            <a:extLst>
              <a:ext uri="{FF2B5EF4-FFF2-40B4-BE49-F238E27FC236}">
                <a16:creationId xmlns:a16="http://schemas.microsoft.com/office/drawing/2014/main" xmlns="" id="{0D8FDC3C-3179-45F1-A94E-46AB3B554850}"/>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112838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36" y="0"/>
            <a:ext cx="12720736" cy="6858000"/>
          </a:xfrm>
          <a:prstGeom prst="rect">
            <a:avLst/>
          </a:prstGeom>
        </p:spPr>
      </p:pic>
      <p:sp>
        <p:nvSpPr>
          <p:cNvPr id="5" name="TextBox 2"/>
          <p:cNvSpPr txBox="1">
            <a:spLocks noChangeArrowheads="1"/>
          </p:cNvSpPr>
          <p:nvPr/>
        </p:nvSpPr>
        <p:spPr bwMode="auto">
          <a:xfrm>
            <a:off x="1916709" y="6362006"/>
            <a:ext cx="4755356" cy="461665"/>
          </a:xfrm>
          <a:prstGeom prst="rect">
            <a:avLst/>
          </a:prstGeom>
          <a:solidFill>
            <a:srgbClr val="30402E">
              <a:alpha val="72000"/>
            </a:srgbClr>
          </a:solidFill>
          <a:ln>
            <a:noFill/>
          </a:ln>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fontAlgn="auto">
              <a:spcBef>
                <a:spcPct val="0"/>
              </a:spcBef>
              <a:spcAft>
                <a:spcPts val="0"/>
              </a:spcAft>
              <a:buNone/>
            </a:pPr>
            <a:r>
              <a:rPr lang="en-NZ" altLang="en-US" sz="2400" dirty="0">
                <a:solidFill>
                  <a:prstClr val="white"/>
                </a:solidFill>
                <a:latin typeface="Calibri"/>
              </a:rPr>
              <a:t>Interferes with recreational activities</a:t>
            </a:r>
          </a:p>
        </p:txBody>
      </p:sp>
      <p:sp>
        <p:nvSpPr>
          <p:cNvPr id="6" name="Title 1">
            <a:extLst>
              <a:ext uri="{FF2B5EF4-FFF2-40B4-BE49-F238E27FC236}">
                <a16:creationId xmlns:a16="http://schemas.microsoft.com/office/drawing/2014/main" xmlns="" id="{71E95E80-B040-4D48-84AF-62C5FA318CDB}"/>
              </a:ext>
            </a:extLst>
          </p:cNvPr>
          <p:cNvSpPr txBox="1">
            <a:spLocks/>
          </p:cNvSpPr>
          <p:nvPr/>
        </p:nvSpPr>
        <p:spPr bwMode="auto">
          <a:xfrm>
            <a:off x="-531457" y="3098"/>
            <a:ext cx="12720736"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3576671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2192000" cy="68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xmlns="" id="{BA37ADC2-9CF8-42EF-B656-858E5DBDA690}"/>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175797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8259"/>
            <a:ext cx="12192000" cy="6137920"/>
          </a:xfrm>
          <a:prstGeom prst="rect">
            <a:avLst/>
          </a:prstGeom>
        </p:spPr>
      </p:pic>
      <p:sp>
        <p:nvSpPr>
          <p:cNvPr id="7" name="Title 1">
            <a:extLst>
              <a:ext uri="{FF2B5EF4-FFF2-40B4-BE49-F238E27FC236}">
                <a16:creationId xmlns:a16="http://schemas.microsoft.com/office/drawing/2014/main" xmlns="" id="{FCB0C4C7-4B16-4AF6-9910-DB9A83233BCB}"/>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Tree>
    <p:extLst>
      <p:ext uri="{BB962C8B-B14F-4D97-AF65-F5344CB8AC3E}">
        <p14:creationId xmlns:p14="http://schemas.microsoft.com/office/powerpoint/2010/main" val="191292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79576" y="0"/>
            <a:ext cx="9912424"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4. 	Impacts</a:t>
            </a:r>
          </a:p>
        </p:txBody>
      </p:sp>
      <p:sp>
        <p:nvSpPr>
          <p:cNvPr id="5" name="Content Placeholder 2">
            <a:extLst>
              <a:ext uri="{FF2B5EF4-FFF2-40B4-BE49-F238E27FC236}">
                <a16:creationId xmlns:a16="http://schemas.microsoft.com/office/drawing/2014/main" xmlns="" id="{B9C93E56-56B2-443F-89D1-A846458348FB}"/>
              </a:ext>
            </a:extLst>
          </p:cNvPr>
          <p:cNvSpPr txBox="1">
            <a:spLocks/>
          </p:cNvSpPr>
          <p:nvPr/>
        </p:nvSpPr>
        <p:spPr>
          <a:xfrm>
            <a:off x="2855640" y="1196752"/>
            <a:ext cx="8712968" cy="5256584"/>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Predation on native fish and invertebrates</a:t>
            </a:r>
          </a:p>
          <a:p>
            <a:endParaRPr lang="en-US" dirty="0"/>
          </a:p>
          <a:p>
            <a:r>
              <a:rPr lang="en-US" dirty="0"/>
              <a:t>Competition for food</a:t>
            </a:r>
          </a:p>
          <a:p>
            <a:endParaRPr lang="en-US" dirty="0"/>
          </a:p>
          <a:p>
            <a:r>
              <a:rPr lang="en-US" dirty="0"/>
              <a:t>Decline in water quality/clarity</a:t>
            </a:r>
          </a:p>
          <a:p>
            <a:endParaRPr lang="en-US" dirty="0"/>
          </a:p>
          <a:p>
            <a:r>
              <a:rPr lang="en-US" dirty="0"/>
              <a:t>Disturbance of sediments/plants</a:t>
            </a:r>
          </a:p>
          <a:p>
            <a:endParaRPr lang="en-US" dirty="0"/>
          </a:p>
          <a:p>
            <a:pPr marL="0" indent="0">
              <a:buNone/>
            </a:pPr>
            <a:r>
              <a:rPr lang="en-US" sz="1800" dirty="0"/>
              <a:t>Champion et al. (2002)</a:t>
            </a:r>
            <a:endParaRPr lang="en-NZ" sz="1800" dirty="0"/>
          </a:p>
          <a:p>
            <a:endParaRPr lang="en-NZ" dirty="0"/>
          </a:p>
          <a:p>
            <a:endParaRPr lang="en-NZ" dirty="0"/>
          </a:p>
          <a:p>
            <a:endParaRPr lang="en-NZ" dirty="0"/>
          </a:p>
          <a:p>
            <a:endParaRPr lang="en-US" dirty="0"/>
          </a:p>
          <a:p>
            <a:endParaRPr lang="en-NZ" dirty="0"/>
          </a:p>
        </p:txBody>
      </p:sp>
      <p:pic>
        <p:nvPicPr>
          <p:cNvPr id="2" name="Picture 1">
            <a:extLst>
              <a:ext uri="{FF2B5EF4-FFF2-40B4-BE49-F238E27FC236}">
                <a16:creationId xmlns:a16="http://schemas.microsoft.com/office/drawing/2014/main" xmlns="" id="{D978F503-3AE1-48D4-8A5A-9DBE0BCA366B}"/>
              </a:ext>
            </a:extLst>
          </p:cNvPr>
          <p:cNvPicPr>
            <a:picLocks noChangeAspect="1"/>
          </p:cNvPicPr>
          <p:nvPr/>
        </p:nvPicPr>
        <p:blipFill>
          <a:blip r:embed="rId2"/>
          <a:stretch>
            <a:fillRect/>
          </a:stretch>
        </p:blipFill>
        <p:spPr>
          <a:xfrm>
            <a:off x="8976320" y="2132856"/>
            <a:ext cx="2955410" cy="2592288"/>
          </a:xfrm>
          <a:prstGeom prst="rect">
            <a:avLst/>
          </a:prstGeom>
        </p:spPr>
      </p:pic>
    </p:spTree>
    <p:extLst>
      <p:ext uri="{BB962C8B-B14F-4D97-AF65-F5344CB8AC3E}">
        <p14:creationId xmlns:p14="http://schemas.microsoft.com/office/powerpoint/2010/main" val="95688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CB0C4C7-4B16-4AF6-9910-DB9A83233BCB}"/>
              </a:ext>
            </a:extLst>
          </p:cNvPr>
          <p:cNvSpPr txBox="1">
            <a:spLocks/>
          </p:cNvSpPr>
          <p:nvPr/>
        </p:nvSpPr>
        <p:spPr bwMode="auto">
          <a:xfrm>
            <a:off x="-2721" y="3098"/>
            <a:ext cx="12192000"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5. 	Dispersal</a:t>
            </a:r>
          </a:p>
        </p:txBody>
      </p:sp>
      <p:graphicFrame>
        <p:nvGraphicFramePr>
          <p:cNvPr id="6" name="Object 2">
            <a:extLst>
              <a:ext uri="{FF2B5EF4-FFF2-40B4-BE49-F238E27FC236}">
                <a16:creationId xmlns:a16="http://schemas.microsoft.com/office/drawing/2014/main" xmlns="" id="{6F46E6F3-E336-4908-A7EE-2B68DEDC756C}"/>
              </a:ext>
            </a:extLst>
          </p:cNvPr>
          <p:cNvGraphicFramePr>
            <a:graphicFrameLocks noChangeAspect="1"/>
          </p:cNvGraphicFramePr>
          <p:nvPr>
            <p:extLst>
              <p:ext uri="{D42A27DB-BD31-4B8C-83A1-F6EECF244321}">
                <p14:modId xmlns:p14="http://schemas.microsoft.com/office/powerpoint/2010/main" val="1856390643"/>
              </p:ext>
            </p:extLst>
          </p:nvPr>
        </p:nvGraphicFramePr>
        <p:xfrm>
          <a:off x="322709" y="908720"/>
          <a:ext cx="1179877" cy="1811325"/>
        </p:xfrm>
        <a:graphic>
          <a:graphicData uri="http://schemas.openxmlformats.org/presentationml/2006/ole">
            <mc:AlternateContent xmlns:mc="http://schemas.openxmlformats.org/markup-compatibility/2006">
              <mc:Choice xmlns:v="urn:schemas-microsoft-com:vml" Requires="v">
                <p:oleObj spid="_x0000_s18440" name="CorelPhotoPaint.Image.8" r:id="rId4" imgW="4413923" imgH="6773283" progId="CorelPhotoPaint.Image.8">
                  <p:embed/>
                </p:oleObj>
              </mc:Choice>
              <mc:Fallback>
                <p:oleObj name="CorelPhotoPaint.Image.8" r:id="rId4" imgW="4413923" imgH="6773283" progId="CorelPhotoPaint.Image.8">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09" y="908720"/>
                        <a:ext cx="1179877" cy="1811325"/>
                      </a:xfrm>
                      <a:prstGeom prst="rect">
                        <a:avLst/>
                      </a:prstGeom>
                      <a:noFill/>
                      <a:ln>
                        <a:noFill/>
                      </a:ln>
                      <a:effectLst/>
                    </p:spPr>
                  </p:pic>
                </p:oleObj>
              </mc:Fallback>
            </mc:AlternateContent>
          </a:graphicData>
        </a:graphic>
      </p:graphicFrame>
      <p:pic>
        <p:nvPicPr>
          <p:cNvPr id="8" name="Picture 3">
            <a:extLst>
              <a:ext uri="{FF2B5EF4-FFF2-40B4-BE49-F238E27FC236}">
                <a16:creationId xmlns:a16="http://schemas.microsoft.com/office/drawing/2014/main" xmlns="" id="{3C89380B-3FF9-4A7C-B9C4-A7F12E3D88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1892" y="908720"/>
            <a:ext cx="1330821" cy="18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4">
            <a:extLst>
              <a:ext uri="{FF2B5EF4-FFF2-40B4-BE49-F238E27FC236}">
                <a16:creationId xmlns:a16="http://schemas.microsoft.com/office/drawing/2014/main" xmlns="" id="{517FD52B-4144-4B9D-A20D-5B0973A85399}"/>
              </a:ext>
            </a:extLst>
          </p:cNvPr>
          <p:cNvSpPr>
            <a:spLocks noChangeShapeType="1"/>
          </p:cNvSpPr>
          <p:nvPr/>
        </p:nvSpPr>
        <p:spPr bwMode="auto">
          <a:xfrm>
            <a:off x="1658615" y="1196752"/>
            <a:ext cx="323691" cy="88459"/>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5">
            <a:extLst>
              <a:ext uri="{FF2B5EF4-FFF2-40B4-BE49-F238E27FC236}">
                <a16:creationId xmlns:a16="http://schemas.microsoft.com/office/drawing/2014/main" xmlns="" id="{0AFF1650-8F54-43A3-9D6D-8CC31058F43B}"/>
              </a:ext>
            </a:extLst>
          </p:cNvPr>
          <p:cNvSpPr>
            <a:spLocks noChangeShapeType="1"/>
          </p:cNvSpPr>
          <p:nvPr/>
        </p:nvSpPr>
        <p:spPr bwMode="auto">
          <a:xfrm flipV="1">
            <a:off x="2121892" y="2420888"/>
            <a:ext cx="532915" cy="44108"/>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2" name="Picture 2">
            <a:extLst>
              <a:ext uri="{FF2B5EF4-FFF2-40B4-BE49-F238E27FC236}">
                <a16:creationId xmlns:a16="http://schemas.microsoft.com/office/drawing/2014/main" xmlns="" id="{B1B29D31-1BDB-436E-B613-ED24885A23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709" y="2797379"/>
            <a:ext cx="2515230" cy="188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xmlns="" id="{E16BA181-4B9D-4C09-AF10-F52508EF20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709" y="4761135"/>
            <a:ext cx="2510004" cy="167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xmlns="" id="{DE2693E1-C448-4A46-BBED-4D72AF10C48D}"/>
              </a:ext>
            </a:extLst>
          </p:cNvPr>
          <p:cNvSpPr/>
          <p:nvPr/>
        </p:nvSpPr>
        <p:spPr>
          <a:xfrm>
            <a:off x="3139741" y="1240981"/>
            <a:ext cx="8729550" cy="4893647"/>
          </a:xfrm>
          <a:prstGeom prst="rect">
            <a:avLst/>
          </a:prstGeom>
        </p:spPr>
        <p:txBody>
          <a:bodyPr wrap="square">
            <a:spAutoFit/>
          </a:bodyPr>
          <a:lstStyle/>
          <a:p>
            <a:pPr marL="342900" indent="-342900">
              <a:buFont typeface="Arial" panose="020B0604020202020204" pitchFamily="34" charset="0"/>
              <a:buChar char="•"/>
            </a:pPr>
            <a:r>
              <a:rPr lang="en-NZ" sz="2400" dirty="0">
                <a:latin typeface="+mn-lt"/>
              </a:rPr>
              <a:t>Natural spread – seed production and adaptation for spread</a:t>
            </a:r>
          </a:p>
          <a:p>
            <a:pPr marL="342900" indent="-342900">
              <a:buFont typeface="Arial" panose="020B0604020202020204" pitchFamily="34" charset="0"/>
              <a:buChar char="•"/>
            </a:pPr>
            <a:endParaRPr lang="en-NZ" sz="2400" dirty="0">
              <a:latin typeface="+mn-lt"/>
            </a:endParaRPr>
          </a:p>
          <a:p>
            <a:pPr marL="342900" indent="-342900">
              <a:buFont typeface="Arial" panose="020B0604020202020204" pitchFamily="34" charset="0"/>
              <a:buChar char="•"/>
            </a:pPr>
            <a:r>
              <a:rPr lang="en-NZ" sz="2400" dirty="0">
                <a:latin typeface="+mn-lt"/>
              </a:rPr>
              <a:t>Recreational craft – trailers, anchor wells, jet motors</a:t>
            </a:r>
          </a:p>
          <a:p>
            <a:pPr marL="342900" indent="-342900">
              <a:buFont typeface="Arial" panose="020B0604020202020204" pitchFamily="34" charset="0"/>
              <a:buChar char="•"/>
            </a:pPr>
            <a:endParaRPr lang="en-NZ" sz="2400" dirty="0">
              <a:latin typeface="+mn-lt"/>
            </a:endParaRPr>
          </a:p>
          <a:p>
            <a:pPr marL="342900" indent="-342900">
              <a:buFont typeface="Arial" panose="020B0604020202020204" pitchFamily="34" charset="0"/>
              <a:buChar char="•"/>
            </a:pPr>
            <a:r>
              <a:rPr lang="en-NZ" sz="2400" dirty="0">
                <a:latin typeface="+mn-lt"/>
              </a:rPr>
              <a:t>Fishing nets – especially </a:t>
            </a:r>
            <a:r>
              <a:rPr lang="en-NZ" sz="2400" dirty="0" err="1">
                <a:latin typeface="+mn-lt"/>
              </a:rPr>
              <a:t>fyke</a:t>
            </a:r>
            <a:r>
              <a:rPr lang="en-NZ" sz="2400" dirty="0">
                <a:latin typeface="+mn-lt"/>
              </a:rPr>
              <a:t> nets, mullet nets </a:t>
            </a:r>
          </a:p>
          <a:p>
            <a:pPr marL="342900" indent="-342900">
              <a:buFont typeface="Arial" panose="020B0604020202020204" pitchFamily="34" charset="0"/>
              <a:buChar char="•"/>
            </a:pPr>
            <a:endParaRPr lang="en-NZ" sz="2400" dirty="0">
              <a:latin typeface="+mn-lt"/>
            </a:endParaRPr>
          </a:p>
          <a:p>
            <a:pPr marL="342900" indent="-342900">
              <a:buFont typeface="Arial" panose="020B0604020202020204" pitchFamily="34" charset="0"/>
              <a:buChar char="•"/>
            </a:pPr>
            <a:r>
              <a:rPr lang="en-NZ" sz="2400" dirty="0">
                <a:latin typeface="+mn-lt"/>
              </a:rPr>
              <a:t>Contaminated diggers and harvesters</a:t>
            </a:r>
          </a:p>
          <a:p>
            <a:pPr marL="342900" indent="-342900">
              <a:buFont typeface="Arial" panose="020B0604020202020204" pitchFamily="34" charset="0"/>
              <a:buChar char="•"/>
            </a:pPr>
            <a:endParaRPr lang="en-NZ" sz="2400" dirty="0">
              <a:latin typeface="+mn-lt"/>
            </a:endParaRPr>
          </a:p>
          <a:p>
            <a:pPr marL="342900" indent="-342900">
              <a:buFont typeface="Arial" panose="020B0604020202020204" pitchFamily="34" charset="0"/>
              <a:buChar char="•"/>
            </a:pPr>
            <a:r>
              <a:rPr lang="en-NZ" sz="2400" dirty="0">
                <a:latin typeface="+mn-lt"/>
              </a:rPr>
              <a:t>Coarse fishermen</a:t>
            </a:r>
          </a:p>
          <a:p>
            <a:endParaRPr lang="en-NZ" sz="2400" dirty="0">
              <a:latin typeface="+mn-lt"/>
            </a:endParaRPr>
          </a:p>
          <a:p>
            <a:pPr marL="342900" indent="-342900">
              <a:buFont typeface="Arial" panose="020B0604020202020204" pitchFamily="34" charset="0"/>
              <a:buChar char="•"/>
            </a:pPr>
            <a:r>
              <a:rPr lang="en-NZ" sz="2400" dirty="0">
                <a:latin typeface="+mn-lt"/>
              </a:rPr>
              <a:t>Aquarium liberation</a:t>
            </a:r>
          </a:p>
          <a:p>
            <a:pPr marL="342900" indent="-342900">
              <a:buFont typeface="Arial" panose="020B0604020202020204" pitchFamily="34" charset="0"/>
              <a:buChar char="•"/>
            </a:pPr>
            <a:endParaRPr lang="en-NZ" sz="2400" dirty="0">
              <a:latin typeface="+mn-lt"/>
            </a:endParaRPr>
          </a:p>
          <a:p>
            <a:pPr marL="342900" indent="-342900">
              <a:buFont typeface="Arial" panose="020B0604020202020204" pitchFamily="34" charset="0"/>
              <a:buChar char="•"/>
            </a:pPr>
            <a:r>
              <a:rPr lang="en-NZ" sz="2400" dirty="0">
                <a:latin typeface="+mn-lt"/>
              </a:rPr>
              <a:t>Deliberate spread</a:t>
            </a:r>
          </a:p>
        </p:txBody>
      </p:sp>
    </p:spTree>
    <p:extLst>
      <p:ext uri="{BB962C8B-B14F-4D97-AF65-F5344CB8AC3E}">
        <p14:creationId xmlns:p14="http://schemas.microsoft.com/office/powerpoint/2010/main" val="155089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4668" b="4397"/>
          <a:stretch/>
        </p:blipFill>
        <p:spPr>
          <a:xfrm>
            <a:off x="0" y="0"/>
            <a:ext cx="12192000" cy="7532135"/>
          </a:xfrm>
          <a:prstGeom prst="rect">
            <a:avLst/>
          </a:prstGeom>
        </p:spPr>
      </p:pic>
    </p:spTree>
    <p:extLst>
      <p:ext uri="{BB962C8B-B14F-4D97-AF65-F5344CB8AC3E}">
        <p14:creationId xmlns:p14="http://schemas.microsoft.com/office/powerpoint/2010/main" val="1247481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79576" y="0"/>
            <a:ext cx="9912424"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6. 	Management</a:t>
            </a:r>
          </a:p>
        </p:txBody>
      </p:sp>
      <p:sp>
        <p:nvSpPr>
          <p:cNvPr id="6" name="Rectangle 3">
            <a:extLst>
              <a:ext uri="{FF2B5EF4-FFF2-40B4-BE49-F238E27FC236}">
                <a16:creationId xmlns:a16="http://schemas.microsoft.com/office/drawing/2014/main" xmlns="" id="{38C2B790-18F0-4AA2-86A5-ECF05CB7FB6E}"/>
              </a:ext>
            </a:extLst>
          </p:cNvPr>
          <p:cNvSpPr>
            <a:spLocks noChangeArrowheads="1"/>
          </p:cNvSpPr>
          <p:nvPr/>
        </p:nvSpPr>
        <p:spPr bwMode="auto">
          <a:xfrm>
            <a:off x="2411252" y="1700808"/>
            <a:ext cx="964907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Poor dispersal between water bodies</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Spread to new sites through human activities</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Virtually no barrier to spread once introduced, spread by fragmentation</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Fish need to successfully reproduce, slower establishment</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Problem identifying new infestations early</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Few available control/eradication techniques</a:t>
            </a:r>
          </a:p>
          <a:p>
            <a:pPr marL="457200" indent="-457200" eaLnBrk="0" hangingPunct="0">
              <a:spcBef>
                <a:spcPct val="50000"/>
              </a:spcBef>
              <a:buFont typeface="Arial" panose="020B0604020202020204" pitchFamily="34" charset="0"/>
              <a:buChar char="•"/>
            </a:pPr>
            <a:r>
              <a:rPr lang="en-GB" altLang="en-US" sz="2400" dirty="0">
                <a:latin typeface="Arial" panose="020B0604020202020204" pitchFamily="34" charset="0"/>
              </a:rPr>
              <a:t>Therefore good candidates for pro-active management</a:t>
            </a:r>
            <a:endParaRPr lang="en-AU" altLang="en-US" sz="2400" dirty="0">
              <a:latin typeface="Arial" panose="020B0604020202020204" pitchFamily="34" charset="0"/>
            </a:endParaRPr>
          </a:p>
        </p:txBody>
      </p:sp>
    </p:spTree>
    <p:extLst>
      <p:ext uri="{BB962C8B-B14F-4D97-AF65-F5344CB8AC3E}">
        <p14:creationId xmlns:p14="http://schemas.microsoft.com/office/powerpoint/2010/main" val="1369470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bwMode="auto">
          <a:xfrm>
            <a:off x="2279576" y="0"/>
            <a:ext cx="9912424" cy="692696"/>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solidFill>
                  <a:schemeClr val="bg1"/>
                </a:solidFill>
              </a:rPr>
              <a:t>6. 	Management at the border</a:t>
            </a:r>
          </a:p>
        </p:txBody>
      </p:sp>
      <p:sp>
        <p:nvSpPr>
          <p:cNvPr id="5" name="Content Placeholder 2">
            <a:extLst>
              <a:ext uri="{FF2B5EF4-FFF2-40B4-BE49-F238E27FC236}">
                <a16:creationId xmlns:a16="http://schemas.microsoft.com/office/drawing/2014/main" xmlns="" id="{B9C93E56-56B2-443F-89D1-A846458348FB}"/>
              </a:ext>
            </a:extLst>
          </p:cNvPr>
          <p:cNvSpPr txBox="1">
            <a:spLocks/>
          </p:cNvSpPr>
          <p:nvPr/>
        </p:nvSpPr>
        <p:spPr>
          <a:xfrm>
            <a:off x="2855640" y="1196752"/>
            <a:ext cx="9001000" cy="5256584"/>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Hazardous Substances and New Organisms Act (1996)</a:t>
            </a:r>
          </a:p>
          <a:p>
            <a:pPr lvl="1"/>
            <a:r>
              <a:rPr lang="en-US" sz="2400" dirty="0"/>
              <a:t>No new aquatic spp. imported (&lt; 50 plant spp. in total)</a:t>
            </a:r>
          </a:p>
          <a:p>
            <a:endParaRPr lang="en-US" dirty="0"/>
          </a:p>
          <a:p>
            <a:r>
              <a:rPr lang="en-US" dirty="0"/>
              <a:t>Biosecurity Act (1993) </a:t>
            </a:r>
          </a:p>
          <a:p>
            <a:pPr lvl="1"/>
            <a:r>
              <a:rPr lang="en-US" sz="2400" dirty="0"/>
              <a:t>Inspection at ports and soft x-ray of all mail items</a:t>
            </a:r>
          </a:p>
          <a:p>
            <a:pPr lvl="1"/>
            <a:r>
              <a:rPr lang="en-US" sz="2400" dirty="0"/>
              <a:t>PEQ</a:t>
            </a:r>
          </a:p>
          <a:p>
            <a:pPr marL="457200" lvl="1" indent="0">
              <a:buNone/>
            </a:pPr>
            <a:endParaRPr lang="en-US" sz="2400" dirty="0"/>
          </a:p>
          <a:p>
            <a:pPr marL="457200" lvl="1" indent="0">
              <a:buNone/>
            </a:pPr>
            <a:endParaRPr lang="en-NZ" dirty="0"/>
          </a:p>
          <a:p>
            <a:endParaRPr lang="en-NZ" dirty="0"/>
          </a:p>
          <a:p>
            <a:endParaRPr lang="en-US" dirty="0"/>
          </a:p>
          <a:p>
            <a:endParaRPr lang="en-NZ" dirty="0"/>
          </a:p>
        </p:txBody>
      </p:sp>
      <p:pic>
        <p:nvPicPr>
          <p:cNvPr id="6" name="Picture 4" descr="http://www.biodiversity.govt.nz/images/land/beagle.jpg">
            <a:extLst>
              <a:ext uri="{FF2B5EF4-FFF2-40B4-BE49-F238E27FC236}">
                <a16:creationId xmlns:a16="http://schemas.microsoft.com/office/drawing/2014/main" xmlns="" id="{5CD65AA3-14D1-492B-ABF1-11A8A345A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9" y="0"/>
            <a:ext cx="2284247" cy="3372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walkaboutpark.com.au/UserFiles/Image/MainPhoto/redback-spider.jpg">
            <a:extLst>
              <a:ext uri="{FF2B5EF4-FFF2-40B4-BE49-F238E27FC236}">
                <a16:creationId xmlns:a16="http://schemas.microsoft.com/office/drawing/2014/main" xmlns="" id="{F02D7E39-1AFD-434B-AB2F-12ABE02A2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4" y="3380704"/>
            <a:ext cx="2256505" cy="1908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images.google.co.nz/url?q=http://www.careers.govt.nz/image/data/m0153414.jpg&amp;usg=AFQjCNHMmHGBQ6jg8rLcYbEUbU5D37UMMg">
            <a:extLst>
              <a:ext uri="{FF2B5EF4-FFF2-40B4-BE49-F238E27FC236}">
                <a16:creationId xmlns:a16="http://schemas.microsoft.com/office/drawing/2014/main" xmlns="" id="{DA529F1D-3A89-49CC-895B-5846DE3D4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 y="5289399"/>
            <a:ext cx="2305659" cy="155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49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4751F23-3E03-46D6-991B-F82735DD8D4F}"/>
              </a:ext>
            </a:extLst>
          </p:cNvPr>
          <p:cNvSpPr txBox="1">
            <a:spLocks/>
          </p:cNvSpPr>
          <p:nvPr/>
        </p:nvSpPr>
        <p:spPr>
          <a:xfrm>
            <a:off x="2555776" y="1320"/>
            <a:ext cx="9624452" cy="692696"/>
          </a:xfrm>
          <a:prstGeom prst="rect">
            <a:avLst/>
          </a:prstGeom>
          <a:solidFill>
            <a:schemeClr val="accent1"/>
          </a:solidFill>
        </p:spPr>
        <p:txBody>
          <a:bodyPr>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NZ" sz="3600" dirty="0">
                <a:solidFill>
                  <a:schemeClr val="bg1"/>
                </a:solidFill>
              </a:rPr>
              <a:t>6.	Manage introduction/dispersal pathways</a:t>
            </a:r>
          </a:p>
        </p:txBody>
      </p:sp>
      <p:sp>
        <p:nvSpPr>
          <p:cNvPr id="4" name="Content Placeholder 2">
            <a:extLst>
              <a:ext uri="{FF2B5EF4-FFF2-40B4-BE49-F238E27FC236}">
                <a16:creationId xmlns:a16="http://schemas.microsoft.com/office/drawing/2014/main" xmlns="" id="{3EC75D26-5D6B-4B14-8984-E9C2173D3CDA}"/>
              </a:ext>
            </a:extLst>
          </p:cNvPr>
          <p:cNvSpPr txBox="1">
            <a:spLocks/>
          </p:cNvSpPr>
          <p:nvPr/>
        </p:nvSpPr>
        <p:spPr>
          <a:xfrm>
            <a:off x="2855640" y="1196752"/>
            <a:ext cx="9001000" cy="5256584"/>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NZ" dirty="0"/>
              <a:t>Noxious Plant Act 1978</a:t>
            </a:r>
          </a:p>
          <a:p>
            <a:pPr marL="457200" lvl="1" indent="0">
              <a:buNone/>
            </a:pPr>
            <a:r>
              <a:rPr lang="en-US" dirty="0"/>
              <a:t>	Class B species banned from sale and distribution 	(1982)</a:t>
            </a:r>
            <a:endParaRPr lang="en-NZ" dirty="0"/>
          </a:p>
          <a:p>
            <a:endParaRPr lang="en-NZ" dirty="0"/>
          </a:p>
          <a:p>
            <a:r>
              <a:rPr lang="en-US" dirty="0"/>
              <a:t>National Pest Plant Accord 2002 (Biosecurity Act)</a:t>
            </a:r>
          </a:p>
          <a:p>
            <a:pPr marL="0" indent="0">
              <a:buNone/>
            </a:pPr>
            <a:r>
              <a:rPr lang="en-US" sz="1900" dirty="0"/>
              <a:t>	</a:t>
            </a:r>
            <a:r>
              <a:rPr lang="en-US" sz="2000" dirty="0"/>
              <a:t>~</a:t>
            </a:r>
            <a:r>
              <a:rPr lang="en-US" sz="2800" dirty="0"/>
              <a:t>30 aquatic plants declared Unwanted Organisms and 	banned from sale</a:t>
            </a:r>
            <a:endParaRPr lang="en-NZ" sz="2800" dirty="0"/>
          </a:p>
          <a:p>
            <a:endParaRPr lang="en-NZ" dirty="0"/>
          </a:p>
          <a:p>
            <a:endParaRPr lang="en-NZ" dirty="0"/>
          </a:p>
          <a:p>
            <a:endParaRPr lang="en-NZ" dirty="0"/>
          </a:p>
          <a:p>
            <a:endParaRPr lang="en-US" dirty="0"/>
          </a:p>
          <a:p>
            <a:endParaRPr lang="en-NZ" dirty="0"/>
          </a:p>
        </p:txBody>
      </p:sp>
      <p:pic>
        <p:nvPicPr>
          <p:cNvPr id="5" name="Content Placeholder 3">
            <a:extLst>
              <a:ext uri="{FF2B5EF4-FFF2-40B4-BE49-F238E27FC236}">
                <a16:creationId xmlns:a16="http://schemas.microsoft.com/office/drawing/2014/main" xmlns="" id="{0B864067-6836-4121-8E97-EA4FEE108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 y="2267910"/>
            <a:ext cx="2580161" cy="1935121"/>
          </a:xfrm>
          <a:prstGeom prst="rect">
            <a:avLst/>
          </a:prstGeom>
        </p:spPr>
      </p:pic>
      <p:pic>
        <p:nvPicPr>
          <p:cNvPr id="8" name="Picture 5" descr="60Egeria specimen RW">
            <a:extLst>
              <a:ext uri="{FF2B5EF4-FFF2-40B4-BE49-F238E27FC236}">
                <a16:creationId xmlns:a16="http://schemas.microsoft.com/office/drawing/2014/main" xmlns="" id="{D974A52D-A675-4819-933B-E03A05D6C179}"/>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9832" y="-8634"/>
            <a:ext cx="136330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4Hornwort specimen RW">
            <a:extLst>
              <a:ext uri="{FF2B5EF4-FFF2-40B4-BE49-F238E27FC236}">
                <a16:creationId xmlns:a16="http://schemas.microsoft.com/office/drawing/2014/main" xmlns="" id="{E4846B45-5C87-43BF-8AAC-21F1D1A79799}"/>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0186" y="4203031"/>
            <a:ext cx="2575608" cy="30684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xmlns="" id="{304E3B93-3BF3-469D-9F4B-06F5EB2EED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043"/>
          <a:stretch>
            <a:fillRect/>
          </a:stretch>
        </p:blipFill>
        <p:spPr bwMode="auto">
          <a:xfrm>
            <a:off x="1310865" y="-8634"/>
            <a:ext cx="127411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087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Users\hamishl\objective-8008-HamishL\Objects\Cordon overview.JPG">
            <a:extLst>
              <a:ext uri="{FF2B5EF4-FFF2-40B4-BE49-F238E27FC236}">
                <a16:creationId xmlns:a16="http://schemas.microsoft.com/office/drawing/2014/main" xmlns="" id="{B64E54DB-A931-4654-BCF8-52F3388930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2"/>
            <a:ext cx="12180228" cy="7407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xmlns="" id="{94751F23-3E03-46D6-991B-F82735DD8D4F}"/>
              </a:ext>
            </a:extLst>
          </p:cNvPr>
          <p:cNvSpPr txBox="1">
            <a:spLocks/>
          </p:cNvSpPr>
          <p:nvPr/>
        </p:nvSpPr>
        <p:spPr>
          <a:xfrm>
            <a:off x="0" y="1320"/>
            <a:ext cx="12180228" cy="692696"/>
          </a:xfrm>
          <a:prstGeom prst="rect">
            <a:avLst/>
          </a:prstGeom>
          <a:solidFill>
            <a:schemeClr val="accent1"/>
          </a:solidFill>
        </p:spPr>
        <p:txBody>
          <a:bodyPr>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NZ" sz="3600" dirty="0">
                <a:solidFill>
                  <a:schemeClr val="bg1"/>
                </a:solidFill>
              </a:rPr>
              <a:t>6.	Surveillance</a:t>
            </a:r>
          </a:p>
        </p:txBody>
      </p:sp>
      <p:sp>
        <p:nvSpPr>
          <p:cNvPr id="4" name="TextBox 3">
            <a:extLst>
              <a:ext uri="{FF2B5EF4-FFF2-40B4-BE49-F238E27FC236}">
                <a16:creationId xmlns:a16="http://schemas.microsoft.com/office/drawing/2014/main" xmlns="" id="{36A44F03-EB57-4815-857C-10EA876B9195}"/>
              </a:ext>
            </a:extLst>
          </p:cNvPr>
          <p:cNvSpPr txBox="1"/>
          <p:nvPr/>
        </p:nvSpPr>
        <p:spPr>
          <a:xfrm>
            <a:off x="119336" y="836712"/>
            <a:ext cx="4147035" cy="1231106"/>
          </a:xfrm>
          <a:prstGeom prst="rect">
            <a:avLst/>
          </a:prstGeom>
          <a:noFill/>
        </p:spPr>
        <p:txBody>
          <a:bodyPr wrap="square" rtlCol="0">
            <a:spAutoFit/>
          </a:bodyPr>
          <a:lstStyle/>
          <a:p>
            <a:r>
              <a:rPr lang="en-NZ" sz="2600" dirty="0"/>
              <a:t>Lake </a:t>
            </a:r>
            <a:r>
              <a:rPr lang="en-NZ" sz="2600" dirty="0" err="1"/>
              <a:t>Ōkataina</a:t>
            </a:r>
            <a:r>
              <a:rPr lang="en-NZ" sz="2600" dirty="0"/>
              <a:t> weed</a:t>
            </a:r>
            <a:r>
              <a:rPr lang="en-NZ" sz="2400" dirty="0"/>
              <a:t> cordon</a:t>
            </a:r>
          </a:p>
          <a:p>
            <a:endParaRPr lang="en-NZ" sz="2400" dirty="0"/>
          </a:p>
        </p:txBody>
      </p:sp>
    </p:spTree>
    <p:extLst>
      <p:ext uri="{BB962C8B-B14F-4D97-AF65-F5344CB8AC3E}">
        <p14:creationId xmlns:p14="http://schemas.microsoft.com/office/powerpoint/2010/main" val="2610535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E66DFC5-2FC7-4B11-B5C9-BC2C9DCBE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0228" cy="9135171"/>
          </a:xfrm>
          <a:prstGeom prst="rect">
            <a:avLst/>
          </a:prstGeom>
        </p:spPr>
      </p:pic>
      <p:sp>
        <p:nvSpPr>
          <p:cNvPr id="6" name="Title 1">
            <a:extLst>
              <a:ext uri="{FF2B5EF4-FFF2-40B4-BE49-F238E27FC236}">
                <a16:creationId xmlns:a16="http://schemas.microsoft.com/office/drawing/2014/main" xmlns="" id="{94751F23-3E03-46D6-991B-F82735DD8D4F}"/>
              </a:ext>
            </a:extLst>
          </p:cNvPr>
          <p:cNvSpPr txBox="1">
            <a:spLocks/>
          </p:cNvSpPr>
          <p:nvPr/>
        </p:nvSpPr>
        <p:spPr>
          <a:xfrm>
            <a:off x="0" y="1320"/>
            <a:ext cx="12180228" cy="692696"/>
          </a:xfrm>
          <a:prstGeom prst="rect">
            <a:avLst/>
          </a:prstGeom>
          <a:solidFill>
            <a:schemeClr val="accent1"/>
          </a:solidFill>
        </p:spPr>
        <p:txBody>
          <a:bodyPr>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NZ" sz="3600" dirty="0">
                <a:solidFill>
                  <a:schemeClr val="bg1"/>
                </a:solidFill>
              </a:rPr>
              <a:t>6.	Surveillance</a:t>
            </a:r>
          </a:p>
        </p:txBody>
      </p:sp>
      <p:sp>
        <p:nvSpPr>
          <p:cNvPr id="4" name="TextBox 3">
            <a:extLst>
              <a:ext uri="{FF2B5EF4-FFF2-40B4-BE49-F238E27FC236}">
                <a16:creationId xmlns:a16="http://schemas.microsoft.com/office/drawing/2014/main" xmlns="" id="{C5B2C35F-906F-4C46-8074-614B83FC1A6A}"/>
              </a:ext>
            </a:extLst>
          </p:cNvPr>
          <p:cNvSpPr txBox="1"/>
          <p:nvPr/>
        </p:nvSpPr>
        <p:spPr>
          <a:xfrm>
            <a:off x="7787531" y="836712"/>
            <a:ext cx="4427988" cy="861774"/>
          </a:xfrm>
          <a:prstGeom prst="rect">
            <a:avLst/>
          </a:prstGeom>
          <a:noFill/>
        </p:spPr>
        <p:txBody>
          <a:bodyPr wrap="square" rtlCol="0">
            <a:spAutoFit/>
          </a:bodyPr>
          <a:lstStyle/>
          <a:p>
            <a:r>
              <a:rPr lang="en-NZ" sz="2600" dirty="0"/>
              <a:t>Lake </a:t>
            </a:r>
            <a:r>
              <a:rPr lang="en-NZ" sz="2600" dirty="0" err="1"/>
              <a:t>Rotomā</a:t>
            </a:r>
            <a:r>
              <a:rPr lang="en-NZ" sz="2600" dirty="0"/>
              <a:t> weed</a:t>
            </a:r>
            <a:r>
              <a:rPr lang="en-NZ" sz="2400" dirty="0"/>
              <a:t> cordon</a:t>
            </a:r>
          </a:p>
          <a:p>
            <a:endParaRPr lang="en-NZ" sz="2400" dirty="0"/>
          </a:p>
        </p:txBody>
      </p:sp>
    </p:spTree>
    <p:extLst>
      <p:ext uri="{BB962C8B-B14F-4D97-AF65-F5344CB8AC3E}">
        <p14:creationId xmlns:p14="http://schemas.microsoft.com/office/powerpoint/2010/main" val="1588513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4455" y="929536"/>
            <a:ext cx="6643294" cy="636951"/>
          </a:xfrm>
        </p:spPr>
        <p:txBody>
          <a:bodyPr/>
          <a:lstStyle/>
          <a:p>
            <a:r>
              <a:rPr lang="en-NZ" sz="3600" dirty="0"/>
              <a:t>Acknowledgements</a:t>
            </a:r>
          </a:p>
        </p:txBody>
      </p:sp>
      <p:sp>
        <p:nvSpPr>
          <p:cNvPr id="6" name="TextBox 5">
            <a:extLst>
              <a:ext uri="{FF2B5EF4-FFF2-40B4-BE49-F238E27FC236}">
                <a16:creationId xmlns:a16="http://schemas.microsoft.com/office/drawing/2014/main" xmlns="" id="{28C8890F-DC88-4C9C-B398-3E3DA0D16EA2}"/>
              </a:ext>
            </a:extLst>
          </p:cNvPr>
          <p:cNvSpPr txBox="1"/>
          <p:nvPr/>
        </p:nvSpPr>
        <p:spPr>
          <a:xfrm>
            <a:off x="1004454" y="2286001"/>
            <a:ext cx="8691945" cy="3724096"/>
          </a:xfrm>
          <a:prstGeom prst="rect">
            <a:avLst/>
          </a:prstGeom>
          <a:noFill/>
        </p:spPr>
        <p:txBody>
          <a:bodyPr wrap="square" rtlCol="0">
            <a:spAutoFit/>
          </a:bodyPr>
          <a:lstStyle/>
          <a:p>
            <a:r>
              <a:rPr lang="en-NZ" sz="2400" dirty="0">
                <a:solidFill>
                  <a:schemeClr val="bg1"/>
                </a:solidFill>
              </a:rPr>
              <a:t>John Clayton, Rohan Wells, Mary de Winton, Deborah </a:t>
            </a:r>
            <a:r>
              <a:rPr lang="en-NZ" sz="2400" dirty="0" err="1">
                <a:solidFill>
                  <a:schemeClr val="bg1"/>
                </a:solidFill>
              </a:rPr>
              <a:t>Hofstra</a:t>
            </a:r>
            <a:endParaRPr lang="en-NZ" sz="2400" dirty="0">
              <a:solidFill>
                <a:schemeClr val="bg1"/>
              </a:solidFill>
            </a:endParaRPr>
          </a:p>
          <a:p>
            <a:endParaRPr lang="en-US" sz="2400" dirty="0">
              <a:solidFill>
                <a:schemeClr val="bg1"/>
              </a:solidFill>
            </a:endParaRPr>
          </a:p>
          <a:p>
            <a:r>
              <a:rPr lang="en-NZ" sz="2400" dirty="0">
                <a:solidFill>
                  <a:schemeClr val="bg1"/>
                </a:solidFill>
              </a:rPr>
              <a:t>NIWA SSIF funding</a:t>
            </a:r>
          </a:p>
          <a:p>
            <a:r>
              <a:rPr lang="en-NZ" sz="2400" dirty="0">
                <a:solidFill>
                  <a:schemeClr val="bg1"/>
                </a:solidFill>
              </a:rPr>
              <a:t> </a:t>
            </a:r>
            <a:endParaRPr lang="en-US" sz="2400" dirty="0">
              <a:solidFill>
                <a:schemeClr val="bg1"/>
              </a:solidFill>
            </a:endParaRPr>
          </a:p>
          <a:p>
            <a:r>
              <a:rPr lang="en-US" sz="1400" dirty="0">
                <a:solidFill>
                  <a:schemeClr val="bg1"/>
                </a:solidFill>
              </a:rPr>
              <a:t>Champion, P.D.; Clayton, J., Rowe, D. (2002). Lake Managers Handbook: Alien Invaders. </a:t>
            </a:r>
            <a:r>
              <a:rPr lang="en-US" sz="1400" dirty="0" err="1">
                <a:solidFill>
                  <a:schemeClr val="bg1"/>
                </a:solidFill>
              </a:rPr>
              <a:t>MfE</a:t>
            </a:r>
            <a:r>
              <a:rPr lang="en-US" sz="1400" dirty="0">
                <a:solidFill>
                  <a:schemeClr val="bg1"/>
                </a:solidFill>
              </a:rPr>
              <a:t> Report (https://www.mfe.govt.nz/sites/default/files/lm-alien-invaders-jun02.pdf)</a:t>
            </a:r>
          </a:p>
          <a:p>
            <a:endParaRPr lang="en-US" sz="1400" dirty="0">
              <a:solidFill>
                <a:schemeClr val="bg1"/>
              </a:solidFill>
            </a:endParaRPr>
          </a:p>
          <a:p>
            <a:r>
              <a:rPr lang="en-US" sz="1400" dirty="0">
                <a:solidFill>
                  <a:schemeClr val="bg1"/>
                </a:solidFill>
              </a:rPr>
              <a:t>de Winton, M.D.; Champion, P.; Elcock, S.; Burton, T.; Clayton, J. (2017). </a:t>
            </a:r>
            <a:r>
              <a:rPr lang="en-NZ" sz="1400" dirty="0">
                <a:solidFill>
                  <a:schemeClr val="bg1"/>
                </a:solidFill>
              </a:rPr>
              <a:t>Informing management of aquatic plants in the Rotorua Te </a:t>
            </a:r>
            <a:r>
              <a:rPr lang="en-NZ" sz="1400" dirty="0" err="1">
                <a:solidFill>
                  <a:schemeClr val="bg1"/>
                </a:solidFill>
              </a:rPr>
              <a:t>Arawa</a:t>
            </a:r>
            <a:r>
              <a:rPr lang="en-NZ" sz="1400" dirty="0">
                <a:solidFill>
                  <a:schemeClr val="bg1"/>
                </a:solidFill>
              </a:rPr>
              <a:t> Lakes. </a:t>
            </a:r>
          </a:p>
          <a:p>
            <a:r>
              <a:rPr lang="en-NZ" sz="1400" dirty="0">
                <a:solidFill>
                  <a:schemeClr val="bg1"/>
                </a:solidFill>
              </a:rPr>
              <a:t>NIWA report to BOPRC</a:t>
            </a:r>
            <a:endParaRPr lang="en-US" sz="1400" dirty="0">
              <a:solidFill>
                <a:schemeClr val="bg1"/>
              </a:solidFill>
            </a:endParaRPr>
          </a:p>
          <a:p>
            <a:endParaRPr lang="en-NZ" sz="1400" dirty="0">
              <a:solidFill>
                <a:schemeClr val="bg1"/>
              </a:solidFill>
            </a:endParaRPr>
          </a:p>
          <a:p>
            <a:r>
              <a:rPr lang="en-NZ" sz="1400" dirty="0">
                <a:solidFill>
                  <a:schemeClr val="bg1"/>
                </a:solidFill>
              </a:rPr>
              <a:t>Wells, R.D.S.; de Winton, M.; Clayton, J. (1997). Successive macrophyte invasions within the submerged flora of Lake </a:t>
            </a:r>
            <a:r>
              <a:rPr lang="en-NZ" sz="1400" dirty="0" err="1">
                <a:solidFill>
                  <a:schemeClr val="bg1"/>
                </a:solidFill>
              </a:rPr>
              <a:t>Tarawera</a:t>
            </a:r>
            <a:r>
              <a:rPr lang="en-NZ" sz="1400" dirty="0">
                <a:solidFill>
                  <a:schemeClr val="bg1"/>
                </a:solidFill>
              </a:rPr>
              <a:t>, Central North Island, New Zealand, New Zealand Journal of Marine and Freshwater Research, 31: 449-459</a:t>
            </a:r>
          </a:p>
        </p:txBody>
      </p:sp>
    </p:spTree>
    <p:extLst>
      <p:ext uri="{BB962C8B-B14F-4D97-AF65-F5344CB8AC3E}">
        <p14:creationId xmlns:p14="http://schemas.microsoft.com/office/powerpoint/2010/main" val="27921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tional\Projects\BOP04224\Working\Rotorua BS surv\IMG_0025.JPG">
            <a:extLst>
              <a:ext uri="{FF2B5EF4-FFF2-40B4-BE49-F238E27FC236}">
                <a16:creationId xmlns:a16="http://schemas.microsoft.com/office/drawing/2014/main" xmlns="" id="{6F443344-3BA1-43CA-8ED9-9695A025D627}"/>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26013" y="0"/>
            <a:ext cx="12218013" cy="6858000"/>
          </a:xfrm>
          <a:prstGeom prst="rect">
            <a:avLst/>
          </a:prstGeom>
          <a:noFill/>
          <a:ln>
            <a:noFill/>
          </a:ln>
        </p:spPr>
      </p:pic>
    </p:spTree>
    <p:extLst>
      <p:ext uri="{BB962C8B-B14F-4D97-AF65-F5344CB8AC3E}">
        <p14:creationId xmlns:p14="http://schemas.microsoft.com/office/powerpoint/2010/main" val="47416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32" y="0"/>
            <a:ext cx="12432704" cy="9171130"/>
          </a:xfrm>
          <a:prstGeom prst="rect">
            <a:avLst/>
          </a:prstGeom>
        </p:spPr>
      </p:pic>
    </p:spTree>
    <p:extLst>
      <p:ext uri="{BB962C8B-B14F-4D97-AF65-F5344CB8AC3E}">
        <p14:creationId xmlns:p14="http://schemas.microsoft.com/office/powerpoint/2010/main" val="3822395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836"/>
            <a:ext cx="12192000" cy="9144528"/>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16538" y="7029400"/>
            <a:ext cx="2952328" cy="369332"/>
          </a:xfrm>
          <a:prstGeom prst="rect">
            <a:avLst/>
          </a:prstGeom>
          <a:noFill/>
        </p:spPr>
        <p:txBody>
          <a:bodyPr wrap="square" rtlCol="0">
            <a:spAutoFit/>
          </a:bodyPr>
          <a:lstStyle/>
          <a:p>
            <a:r>
              <a:rPr lang="en-NZ" i="1" dirty="0" err="1">
                <a:solidFill>
                  <a:schemeClr val="bg1"/>
                </a:solidFill>
              </a:rPr>
              <a:t>Potamogeton</a:t>
            </a:r>
            <a:r>
              <a:rPr lang="en-NZ" i="1" dirty="0">
                <a:solidFill>
                  <a:schemeClr val="bg1"/>
                </a:solidFill>
              </a:rPr>
              <a:t> </a:t>
            </a:r>
            <a:r>
              <a:rPr lang="en-NZ" i="1" dirty="0" err="1">
                <a:solidFill>
                  <a:schemeClr val="bg1"/>
                </a:solidFill>
              </a:rPr>
              <a:t>cheesemanii</a:t>
            </a:r>
            <a:endParaRPr lang="en-NZ" i="1" dirty="0">
              <a:solidFill>
                <a:schemeClr val="bg1"/>
              </a:solidFill>
            </a:endParaRPr>
          </a:p>
        </p:txBody>
      </p:sp>
    </p:spTree>
    <p:extLst>
      <p:ext uri="{BB962C8B-B14F-4D97-AF65-F5344CB8AC3E}">
        <p14:creationId xmlns:p14="http://schemas.microsoft.com/office/powerpoint/2010/main" val="226104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dewinton\AppData\Local\Microsoft\Windows\Temporary Internet Files\Content.Word\Nitella pseudoflabellata vegetation.tif">
            <a:extLst>
              <a:ext uri="{FF2B5EF4-FFF2-40B4-BE49-F238E27FC236}">
                <a16:creationId xmlns:a16="http://schemas.microsoft.com/office/drawing/2014/main" xmlns="" id="{993EC420-CC62-4E90-AC3C-FA8DBA0849C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676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bwMode="auto">
          <a:xfrm>
            <a:off x="0" y="-1"/>
            <a:ext cx="12192000" cy="1196753"/>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normAutofit fontScale="62500" lnSpcReduction="20000"/>
          </a:bodyPr>
          <a:lstStyle>
            <a:lvl1pPr algn="ctr" rtl="0" fontAlgn="base">
              <a:spcBef>
                <a:spcPct val="0"/>
              </a:spcBef>
              <a:spcAft>
                <a:spcPct val="0"/>
              </a:spcAft>
              <a:defRPr sz="4400" kern="1200">
                <a:solidFill>
                  <a:schemeClr val="tx2">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500" dirty="0">
              <a:solidFill>
                <a:schemeClr val="bg1"/>
              </a:solidFill>
            </a:endParaRPr>
          </a:p>
          <a:p>
            <a:r>
              <a:rPr lang="en-US" sz="6500" dirty="0">
                <a:solidFill>
                  <a:schemeClr val="bg1"/>
                </a:solidFill>
              </a:rPr>
              <a:t>1. 	</a:t>
            </a:r>
            <a:r>
              <a:rPr lang="en-US" sz="6400" dirty="0">
                <a:solidFill>
                  <a:schemeClr val="bg1"/>
                </a:solidFill>
              </a:rPr>
              <a:t>Rotorua</a:t>
            </a:r>
            <a:r>
              <a:rPr lang="en-US" sz="6500" dirty="0">
                <a:solidFill>
                  <a:schemeClr val="bg1"/>
                </a:solidFill>
              </a:rPr>
              <a:t> lakes: pre-invasion</a:t>
            </a:r>
          </a:p>
          <a:p>
            <a:endParaRPr lang="en-US" sz="3600" dirty="0">
              <a:solidFill>
                <a:schemeClr val="bg1"/>
              </a:solidFill>
            </a:endParaRPr>
          </a:p>
        </p:txBody>
      </p:sp>
      <p:pic>
        <p:nvPicPr>
          <p:cNvPr id="158" name="Picture 157">
            <a:extLst>
              <a:ext uri="{FF2B5EF4-FFF2-40B4-BE49-F238E27FC236}">
                <a16:creationId xmlns:a16="http://schemas.microsoft.com/office/drawing/2014/main" xmlns="" id="{41515B4A-8CE7-4619-B19A-FA7750D94043}"/>
              </a:ext>
            </a:extLst>
          </p:cNvPr>
          <p:cNvPicPr>
            <a:picLocks noChangeAspect="1"/>
          </p:cNvPicPr>
          <p:nvPr/>
        </p:nvPicPr>
        <p:blipFill>
          <a:blip r:embed="rId2"/>
          <a:stretch>
            <a:fillRect/>
          </a:stretch>
        </p:blipFill>
        <p:spPr>
          <a:xfrm>
            <a:off x="73459" y="1484784"/>
            <a:ext cx="12045081" cy="4121367"/>
          </a:xfrm>
          <a:prstGeom prst="rect">
            <a:avLst/>
          </a:prstGeom>
          <a:solidFill>
            <a:srgbClr val="4F81BD"/>
          </a:solidFill>
        </p:spPr>
      </p:pic>
      <p:sp>
        <p:nvSpPr>
          <p:cNvPr id="159" name="TextBox 158">
            <a:extLst>
              <a:ext uri="{FF2B5EF4-FFF2-40B4-BE49-F238E27FC236}">
                <a16:creationId xmlns:a16="http://schemas.microsoft.com/office/drawing/2014/main" xmlns="" id="{ECF5B401-05E9-4D05-BC60-FDCF4F563BE3}"/>
              </a:ext>
            </a:extLst>
          </p:cNvPr>
          <p:cNvSpPr txBox="1"/>
          <p:nvPr/>
        </p:nvSpPr>
        <p:spPr>
          <a:xfrm>
            <a:off x="839416" y="6165304"/>
            <a:ext cx="9166099" cy="584775"/>
          </a:xfrm>
          <a:prstGeom prst="rect">
            <a:avLst/>
          </a:prstGeom>
          <a:noFill/>
        </p:spPr>
        <p:txBody>
          <a:bodyPr wrap="none" rtlCol="0">
            <a:spAutoFit/>
          </a:bodyPr>
          <a:lstStyle/>
          <a:p>
            <a:r>
              <a:rPr lang="en-US" sz="3200" dirty="0"/>
              <a:t>Lake </a:t>
            </a:r>
            <a:r>
              <a:rPr lang="en-US" sz="3200" dirty="0" err="1"/>
              <a:t>Tarawera</a:t>
            </a:r>
            <a:r>
              <a:rPr lang="en-US" sz="3200" dirty="0"/>
              <a:t> – pre 1930’s </a:t>
            </a:r>
            <a:r>
              <a:rPr lang="en-US" sz="2400" dirty="0"/>
              <a:t>(based on Wells et al. 1997)</a:t>
            </a:r>
            <a:endParaRPr lang="en-NZ" sz="2400" dirty="0"/>
          </a:p>
        </p:txBody>
      </p:sp>
    </p:spTree>
    <p:extLst>
      <p:ext uri="{BB962C8B-B14F-4D97-AF65-F5344CB8AC3E}">
        <p14:creationId xmlns:p14="http://schemas.microsoft.com/office/powerpoint/2010/main" val="419796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BC40BCB-6F84-4AA9-B441-77EA3BE77E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3352" y="1268760"/>
            <a:ext cx="11461010" cy="4230166"/>
          </a:xfrm>
          <a:prstGeom prst="rect">
            <a:avLst/>
          </a:prstGeom>
          <a:noFill/>
        </p:spPr>
      </p:pic>
      <p:sp>
        <p:nvSpPr>
          <p:cNvPr id="3" name="TextBox 2">
            <a:extLst>
              <a:ext uri="{FF2B5EF4-FFF2-40B4-BE49-F238E27FC236}">
                <a16:creationId xmlns:a16="http://schemas.microsoft.com/office/drawing/2014/main" xmlns="" id="{CE184B88-B181-41BC-AD0F-56DE42566BE7}"/>
              </a:ext>
            </a:extLst>
          </p:cNvPr>
          <p:cNvSpPr txBox="1"/>
          <p:nvPr/>
        </p:nvSpPr>
        <p:spPr>
          <a:xfrm>
            <a:off x="3931785" y="5949280"/>
            <a:ext cx="3299301" cy="461665"/>
          </a:xfrm>
          <a:prstGeom prst="rect">
            <a:avLst/>
          </a:prstGeom>
          <a:noFill/>
        </p:spPr>
        <p:txBody>
          <a:bodyPr wrap="none" rtlCol="0">
            <a:spAutoFit/>
          </a:bodyPr>
          <a:lstStyle/>
          <a:p>
            <a:r>
              <a:rPr lang="en-US" sz="2400" dirty="0"/>
              <a:t>de Winton et al. (2017)</a:t>
            </a:r>
            <a:endParaRPr lang="en-NZ" sz="2400" dirty="0"/>
          </a:p>
        </p:txBody>
      </p:sp>
    </p:spTree>
    <p:extLst>
      <p:ext uri="{BB962C8B-B14F-4D97-AF65-F5344CB8AC3E}">
        <p14:creationId xmlns:p14="http://schemas.microsoft.com/office/powerpoint/2010/main" val="3957344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40729</TotalTime>
  <Words>1036</Words>
  <Application>Microsoft Macintosh PowerPoint</Application>
  <PresentationFormat>Custom</PresentationFormat>
  <Paragraphs>210</Paragraphs>
  <Slides>35</Slides>
  <Notes>21</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40" baseType="lpstr">
      <vt:lpstr>Office Theme</vt:lpstr>
      <vt:lpstr>3_Custom Design</vt:lpstr>
      <vt:lpstr>5_Custom Design</vt:lpstr>
      <vt:lpstr>1_Office Theme</vt:lpstr>
      <vt:lpstr>CorelPhotoPaint.Image.8</vt:lpstr>
      <vt:lpstr>Invasive pests in the Rotorua lakes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NIWA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Hofstra</dc:creator>
  <cp:lastModifiedBy>Blair</cp:lastModifiedBy>
  <cp:revision>470</cp:revision>
  <cp:lastPrinted>2017-10-17T21:43:16Z</cp:lastPrinted>
  <dcterms:created xsi:type="dcterms:W3CDTF">2011-06-30T04:41:00Z</dcterms:created>
  <dcterms:modified xsi:type="dcterms:W3CDTF">2018-11-06T03:01:25Z</dcterms:modified>
</cp:coreProperties>
</file>